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6" r:id="rId1"/>
  </p:sldMasterIdLst>
  <p:handoutMasterIdLst>
    <p:handoutMasterId r:id="rId35"/>
  </p:handoutMasterIdLst>
  <p:sldIdLst>
    <p:sldId id="256" r:id="rId2"/>
    <p:sldId id="257" r:id="rId3"/>
    <p:sldId id="258" r:id="rId4"/>
    <p:sldId id="268" r:id="rId5"/>
    <p:sldId id="270" r:id="rId6"/>
    <p:sldId id="269" r:id="rId7"/>
    <p:sldId id="259" r:id="rId8"/>
    <p:sldId id="272" r:id="rId9"/>
    <p:sldId id="274" r:id="rId10"/>
    <p:sldId id="260" r:id="rId11"/>
    <p:sldId id="262" r:id="rId12"/>
    <p:sldId id="273" r:id="rId13"/>
    <p:sldId id="263" r:id="rId14"/>
    <p:sldId id="264" r:id="rId15"/>
    <p:sldId id="297" r:id="rId16"/>
    <p:sldId id="261" r:id="rId17"/>
    <p:sldId id="265" r:id="rId18"/>
    <p:sldId id="275" r:id="rId19"/>
    <p:sldId id="276" r:id="rId20"/>
    <p:sldId id="293" r:id="rId21"/>
    <p:sldId id="266" r:id="rId22"/>
    <p:sldId id="267" r:id="rId23"/>
    <p:sldId id="294" r:id="rId24"/>
    <p:sldId id="277" r:id="rId25"/>
    <p:sldId id="278" r:id="rId26"/>
    <p:sldId id="281" r:id="rId27"/>
    <p:sldId id="283" r:id="rId28"/>
    <p:sldId id="295" r:id="rId29"/>
    <p:sldId id="298" r:id="rId30"/>
    <p:sldId id="296" r:id="rId31"/>
    <p:sldId id="282" r:id="rId32"/>
    <p:sldId id="284" r:id="rId33"/>
    <p:sldId id="299"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5153"/>
  </p:normalViewPr>
  <p:slideViewPr>
    <p:cSldViewPr snapToGrid="0" snapToObjects="1">
      <p:cViewPr>
        <p:scale>
          <a:sx n="84" d="100"/>
          <a:sy n="84" d="100"/>
        </p:scale>
        <p:origin x="1104" y="3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handoutMaster" Target="handoutMasters/handoutMaster1.xml"/><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C97AD1E-CC2D-AD4A-A700-072D84E955BF}" type="datetimeFigureOut">
              <a:rPr lang="en-US" smtClean="0"/>
              <a:t>10/30/15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4F6E4E1-9050-F24A-B9AF-7D0BF3EFDAAF}" type="slidenum">
              <a:rPr lang="en-US" smtClean="0"/>
              <a:t>‹#›</a:t>
            </a:fld>
            <a:endParaRPr lang="en-US"/>
          </a:p>
        </p:txBody>
      </p:sp>
    </p:spTree>
    <p:extLst>
      <p:ext uri="{BB962C8B-B14F-4D97-AF65-F5344CB8AC3E}">
        <p14:creationId xmlns:p14="http://schemas.microsoft.com/office/powerpoint/2010/main" val="132711146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AU"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E0BA9D1C-2EC5-8E4D-8BC2-7718E6CB28CE}" type="datetimeFigureOut">
              <a:rPr lang="en-US" smtClean="0"/>
              <a:t>10/30/15</a:t>
            </a:fld>
            <a:endParaRPr lang="en-US"/>
          </a:p>
        </p:txBody>
      </p:sp>
      <p:sp>
        <p:nvSpPr>
          <p:cNvPr id="5" name="Footer Placeholder 4"/>
          <p:cNvSpPr>
            <a:spLocks noGrp="1"/>
          </p:cNvSpPr>
          <p:nvPr>
            <p:ph type="ftr" sz="quarter" idx="11"/>
          </p:nvPr>
        </p:nvSpPr>
        <p:spPr>
          <a:xfrm>
            <a:off x="3962399" y="5870575"/>
            <a:ext cx="4893958" cy="377825"/>
          </a:xfrm>
        </p:spPr>
        <p:txBody>
          <a:bodyPr/>
          <a:lstStyle/>
          <a:p>
            <a:endParaRPr lang="en-US"/>
          </a:p>
        </p:txBody>
      </p:sp>
      <p:sp>
        <p:nvSpPr>
          <p:cNvPr id="6" name="Slide Number Placeholder 5"/>
          <p:cNvSpPr>
            <a:spLocks noGrp="1"/>
          </p:cNvSpPr>
          <p:nvPr>
            <p:ph type="sldNum" sz="quarter" idx="12"/>
          </p:nvPr>
        </p:nvSpPr>
        <p:spPr>
          <a:xfrm>
            <a:off x="10608958" y="5870575"/>
            <a:ext cx="551167" cy="377825"/>
          </a:xfrm>
        </p:spPr>
        <p:txBody>
          <a:bodyPr/>
          <a:lstStyle/>
          <a:p>
            <a:fld id="{2360824E-7A6B-1243-96BF-1262C61D79DA}" type="slidenum">
              <a:rPr lang="en-US" smtClean="0"/>
              <a:t>‹#›</a:t>
            </a:fld>
            <a:endParaRPr lang="en-US"/>
          </a:p>
        </p:txBody>
      </p:sp>
    </p:spTree>
    <p:extLst>
      <p:ext uri="{BB962C8B-B14F-4D97-AF65-F5344CB8AC3E}">
        <p14:creationId xmlns:p14="http://schemas.microsoft.com/office/powerpoint/2010/main" val="39179510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AU"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AU" smtClean="0"/>
              <a:t>Drag picture to placeholder or click icon to add</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E0BA9D1C-2EC5-8E4D-8BC2-7718E6CB28CE}" type="datetimeFigureOut">
              <a:rPr lang="en-US" smtClean="0"/>
              <a:t>10/30/15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60824E-7A6B-1243-96BF-1262C61D79DA}" type="slidenum">
              <a:rPr lang="en-US" smtClean="0"/>
              <a:t>‹#›</a:t>
            </a:fld>
            <a:endParaRPr lang="en-US"/>
          </a:p>
        </p:txBody>
      </p:sp>
    </p:spTree>
    <p:extLst>
      <p:ext uri="{BB962C8B-B14F-4D97-AF65-F5344CB8AC3E}">
        <p14:creationId xmlns:p14="http://schemas.microsoft.com/office/powerpoint/2010/main" val="546311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AU"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E0BA9D1C-2EC5-8E4D-8BC2-7718E6CB28CE}" type="datetimeFigureOut">
              <a:rPr lang="en-US" smtClean="0"/>
              <a:t>10/30/15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60824E-7A6B-1243-96BF-1262C61D79DA}" type="slidenum">
              <a:rPr lang="en-US" smtClean="0"/>
              <a:t>‹#›</a:t>
            </a:fld>
            <a:endParaRPr lang="en-US"/>
          </a:p>
        </p:txBody>
      </p:sp>
    </p:spTree>
    <p:extLst>
      <p:ext uri="{BB962C8B-B14F-4D97-AF65-F5344CB8AC3E}">
        <p14:creationId xmlns:p14="http://schemas.microsoft.com/office/powerpoint/2010/main" val="13624197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AU"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AU" smtClean="0"/>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E0BA9D1C-2EC5-8E4D-8BC2-7718E6CB28CE}" type="datetimeFigureOut">
              <a:rPr lang="en-US" smtClean="0"/>
              <a:t>10/30/15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60824E-7A6B-1243-96BF-1262C61D79DA}" type="slidenum">
              <a:rPr lang="en-US" smtClean="0"/>
              <a:t>‹#›</a:t>
            </a:fld>
            <a:endParaRPr lang="en-US"/>
          </a:p>
        </p:txBody>
      </p:sp>
    </p:spTree>
    <p:extLst>
      <p:ext uri="{BB962C8B-B14F-4D97-AF65-F5344CB8AC3E}">
        <p14:creationId xmlns:p14="http://schemas.microsoft.com/office/powerpoint/2010/main" val="17187326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AU"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E0BA9D1C-2EC5-8E4D-8BC2-7718E6CB28CE}" type="datetimeFigureOut">
              <a:rPr lang="en-US" smtClean="0"/>
              <a:t>10/30/15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60824E-7A6B-1243-96BF-1262C61D79DA}" type="slidenum">
              <a:rPr lang="en-US" smtClean="0"/>
              <a:t>‹#›</a:t>
            </a:fld>
            <a:endParaRPr lang="en-US"/>
          </a:p>
        </p:txBody>
      </p:sp>
    </p:spTree>
    <p:extLst>
      <p:ext uri="{BB962C8B-B14F-4D97-AF65-F5344CB8AC3E}">
        <p14:creationId xmlns:p14="http://schemas.microsoft.com/office/powerpoint/2010/main" val="9363060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AU"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AU" smtClean="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E0BA9D1C-2EC5-8E4D-8BC2-7718E6CB28CE}" type="datetimeFigureOut">
              <a:rPr lang="en-US" smtClean="0"/>
              <a:t>10/30/15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60824E-7A6B-1243-96BF-1262C61D79DA}" type="slidenum">
              <a:rPr lang="en-US" smtClean="0"/>
              <a:t>‹#›</a:t>
            </a:fld>
            <a:endParaRPr lang="en-US"/>
          </a:p>
        </p:txBody>
      </p:sp>
    </p:spTree>
    <p:extLst>
      <p:ext uri="{BB962C8B-B14F-4D97-AF65-F5344CB8AC3E}">
        <p14:creationId xmlns:p14="http://schemas.microsoft.com/office/powerpoint/2010/main" val="18825461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AU"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AU" smtClean="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E0BA9D1C-2EC5-8E4D-8BC2-7718E6CB28CE}" type="datetimeFigureOut">
              <a:rPr lang="en-US" smtClean="0"/>
              <a:t>10/30/15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60824E-7A6B-1243-96BF-1262C61D79DA}" type="slidenum">
              <a:rPr lang="en-US" smtClean="0"/>
              <a:t>‹#›</a:t>
            </a:fld>
            <a:endParaRPr lang="en-US"/>
          </a:p>
        </p:txBody>
      </p:sp>
    </p:spTree>
    <p:extLst>
      <p:ext uri="{BB962C8B-B14F-4D97-AF65-F5344CB8AC3E}">
        <p14:creationId xmlns:p14="http://schemas.microsoft.com/office/powerpoint/2010/main" val="10765717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
        <p:nvSpPr>
          <p:cNvPr id="4" name="Date Placeholder 3"/>
          <p:cNvSpPr>
            <a:spLocks noGrp="1"/>
          </p:cNvSpPr>
          <p:nvPr>
            <p:ph type="dt" sz="half" idx="10"/>
          </p:nvPr>
        </p:nvSpPr>
        <p:spPr/>
        <p:txBody>
          <a:bodyPr/>
          <a:lstStyle/>
          <a:p>
            <a:fld id="{E0BA9D1C-2EC5-8E4D-8BC2-7718E6CB28CE}" type="datetimeFigureOut">
              <a:rPr lang="en-US" smtClean="0"/>
              <a:t>10/30/15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60824E-7A6B-1243-96BF-1262C61D79DA}" type="slidenum">
              <a:rPr lang="en-US" smtClean="0"/>
              <a:t>‹#›</a:t>
            </a:fld>
            <a:endParaRPr lang="en-US"/>
          </a:p>
        </p:txBody>
      </p:sp>
      <p:sp>
        <p:nvSpPr>
          <p:cNvPr id="8" name="Title 1"/>
          <p:cNvSpPr>
            <a:spLocks noGrp="1"/>
          </p:cNvSpPr>
          <p:nvPr>
            <p:ph type="title"/>
          </p:nvPr>
        </p:nvSpPr>
        <p:spPr>
          <a:xfrm>
            <a:off x="685801" y="609600"/>
            <a:ext cx="10131425" cy="1456267"/>
          </a:xfrm>
        </p:spPr>
        <p:txBody>
          <a:bodyPr/>
          <a:lstStyle/>
          <a:p>
            <a:r>
              <a:rPr lang="en-AU" smtClean="0"/>
              <a:t>Click to edit Master title style</a:t>
            </a:r>
            <a:endParaRPr lang="en-US" dirty="0"/>
          </a:p>
        </p:txBody>
      </p:sp>
    </p:spTree>
    <p:extLst>
      <p:ext uri="{BB962C8B-B14F-4D97-AF65-F5344CB8AC3E}">
        <p14:creationId xmlns:p14="http://schemas.microsoft.com/office/powerpoint/2010/main" val="13924998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AU"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
        <p:nvSpPr>
          <p:cNvPr id="4" name="Date Placeholder 3"/>
          <p:cNvSpPr>
            <a:spLocks noGrp="1"/>
          </p:cNvSpPr>
          <p:nvPr>
            <p:ph type="dt" sz="half" idx="10"/>
          </p:nvPr>
        </p:nvSpPr>
        <p:spPr/>
        <p:txBody>
          <a:bodyPr/>
          <a:lstStyle/>
          <a:p>
            <a:fld id="{E0BA9D1C-2EC5-8E4D-8BC2-7718E6CB28CE}" type="datetimeFigureOut">
              <a:rPr lang="en-US" smtClean="0"/>
              <a:t>10/30/15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60824E-7A6B-1243-96BF-1262C61D79DA}" type="slidenum">
              <a:rPr lang="en-US" smtClean="0"/>
              <a:t>‹#›</a:t>
            </a:fld>
            <a:endParaRPr lang="en-US"/>
          </a:p>
        </p:txBody>
      </p:sp>
    </p:spTree>
    <p:extLst>
      <p:ext uri="{BB962C8B-B14F-4D97-AF65-F5344CB8AC3E}">
        <p14:creationId xmlns:p14="http://schemas.microsoft.com/office/powerpoint/2010/main" val="467656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AU" smtClean="0"/>
              <a:t>Click to edit Master title style</a:t>
            </a:r>
            <a:endParaRPr lang="en-US" dirty="0"/>
          </a:p>
        </p:txBody>
      </p:sp>
      <p:sp>
        <p:nvSpPr>
          <p:cNvPr id="3" name="Content Placeholder 2"/>
          <p:cNvSpPr>
            <a:spLocks noGrp="1"/>
          </p:cNvSpPr>
          <p:nvPr>
            <p:ph idx="1"/>
          </p:nvPr>
        </p:nvSpPr>
        <p:spPr/>
        <p:txBody>
          <a:bodyPr anchor="ct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
        <p:nvSpPr>
          <p:cNvPr id="4" name="Date Placeholder 3"/>
          <p:cNvSpPr>
            <a:spLocks noGrp="1"/>
          </p:cNvSpPr>
          <p:nvPr>
            <p:ph type="dt" sz="half" idx="10"/>
          </p:nvPr>
        </p:nvSpPr>
        <p:spPr/>
        <p:txBody>
          <a:bodyPr/>
          <a:lstStyle/>
          <a:p>
            <a:fld id="{E0BA9D1C-2EC5-8E4D-8BC2-7718E6CB28CE}" type="datetimeFigureOut">
              <a:rPr lang="en-US" smtClean="0"/>
              <a:t>10/30/15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60824E-7A6B-1243-96BF-1262C61D79DA}" type="slidenum">
              <a:rPr lang="en-US" smtClean="0"/>
              <a:t>‹#›</a:t>
            </a:fld>
            <a:endParaRPr lang="en-US"/>
          </a:p>
        </p:txBody>
      </p:sp>
    </p:spTree>
    <p:extLst>
      <p:ext uri="{BB962C8B-B14F-4D97-AF65-F5344CB8AC3E}">
        <p14:creationId xmlns:p14="http://schemas.microsoft.com/office/powerpoint/2010/main" val="715383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AU"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E0BA9D1C-2EC5-8E4D-8BC2-7718E6CB28CE}" type="datetimeFigureOut">
              <a:rPr lang="en-US" smtClean="0"/>
              <a:t>10/30/15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60824E-7A6B-1243-96BF-1262C61D79DA}" type="slidenum">
              <a:rPr lang="en-US" smtClean="0"/>
              <a:t>‹#›</a:t>
            </a:fld>
            <a:endParaRPr lang="en-US"/>
          </a:p>
        </p:txBody>
      </p:sp>
    </p:spTree>
    <p:extLst>
      <p:ext uri="{BB962C8B-B14F-4D97-AF65-F5344CB8AC3E}">
        <p14:creationId xmlns:p14="http://schemas.microsoft.com/office/powerpoint/2010/main" val="1845398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AU"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
        <p:nvSpPr>
          <p:cNvPr id="5" name="Date Placeholder 4"/>
          <p:cNvSpPr>
            <a:spLocks noGrp="1"/>
          </p:cNvSpPr>
          <p:nvPr>
            <p:ph type="dt" sz="half" idx="10"/>
          </p:nvPr>
        </p:nvSpPr>
        <p:spPr/>
        <p:txBody>
          <a:bodyPr/>
          <a:lstStyle/>
          <a:p>
            <a:fld id="{E0BA9D1C-2EC5-8E4D-8BC2-7718E6CB28CE}" type="datetimeFigureOut">
              <a:rPr lang="en-US" smtClean="0"/>
              <a:t>10/30/15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60824E-7A6B-1243-96BF-1262C61D79DA}" type="slidenum">
              <a:rPr lang="en-US" smtClean="0"/>
              <a:t>‹#›</a:t>
            </a:fld>
            <a:endParaRPr lang="en-US"/>
          </a:p>
        </p:txBody>
      </p:sp>
    </p:spTree>
    <p:extLst>
      <p:ext uri="{BB962C8B-B14F-4D97-AF65-F5344CB8AC3E}">
        <p14:creationId xmlns:p14="http://schemas.microsoft.com/office/powerpoint/2010/main" val="1653423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
        <p:nvSpPr>
          <p:cNvPr id="7" name="Date Placeholder 6"/>
          <p:cNvSpPr>
            <a:spLocks noGrp="1"/>
          </p:cNvSpPr>
          <p:nvPr>
            <p:ph type="dt" sz="half" idx="10"/>
          </p:nvPr>
        </p:nvSpPr>
        <p:spPr/>
        <p:txBody>
          <a:bodyPr/>
          <a:lstStyle/>
          <a:p>
            <a:fld id="{E0BA9D1C-2EC5-8E4D-8BC2-7718E6CB28CE}" type="datetimeFigureOut">
              <a:rPr lang="en-US" smtClean="0"/>
              <a:t>10/30/15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60824E-7A6B-1243-96BF-1262C61D79DA}" type="slidenum">
              <a:rPr lang="en-US" smtClean="0"/>
              <a:t>‹#›</a:t>
            </a:fld>
            <a:endParaRPr lang="en-US"/>
          </a:p>
        </p:txBody>
      </p:sp>
    </p:spTree>
    <p:extLst>
      <p:ext uri="{BB962C8B-B14F-4D97-AF65-F5344CB8AC3E}">
        <p14:creationId xmlns:p14="http://schemas.microsoft.com/office/powerpoint/2010/main" val="648456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AU" smtClean="0"/>
              <a:t>Click to edit Master title style</a:t>
            </a:r>
            <a:endParaRPr lang="en-US" dirty="0"/>
          </a:p>
        </p:txBody>
      </p:sp>
      <p:sp>
        <p:nvSpPr>
          <p:cNvPr id="3" name="Date Placeholder 2"/>
          <p:cNvSpPr>
            <a:spLocks noGrp="1"/>
          </p:cNvSpPr>
          <p:nvPr>
            <p:ph type="dt" sz="half" idx="10"/>
          </p:nvPr>
        </p:nvSpPr>
        <p:spPr/>
        <p:txBody>
          <a:bodyPr/>
          <a:lstStyle/>
          <a:p>
            <a:fld id="{E0BA9D1C-2EC5-8E4D-8BC2-7718E6CB28CE}" type="datetimeFigureOut">
              <a:rPr lang="en-US" smtClean="0"/>
              <a:t>10/30/15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60824E-7A6B-1243-96BF-1262C61D79DA}" type="slidenum">
              <a:rPr lang="en-US" smtClean="0"/>
              <a:t>‹#›</a:t>
            </a:fld>
            <a:endParaRPr lang="en-US"/>
          </a:p>
        </p:txBody>
      </p:sp>
    </p:spTree>
    <p:extLst>
      <p:ext uri="{BB962C8B-B14F-4D97-AF65-F5344CB8AC3E}">
        <p14:creationId xmlns:p14="http://schemas.microsoft.com/office/powerpoint/2010/main" val="125895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E0BA9D1C-2EC5-8E4D-8BC2-7718E6CB28CE}" type="datetimeFigureOut">
              <a:rPr lang="en-US" smtClean="0"/>
              <a:t>10/30/15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60824E-7A6B-1243-96BF-1262C61D79DA}" type="slidenum">
              <a:rPr lang="en-US" smtClean="0"/>
              <a:t>‹#›</a:t>
            </a:fld>
            <a:endParaRPr lang="en-US"/>
          </a:p>
        </p:txBody>
      </p:sp>
    </p:spTree>
    <p:extLst>
      <p:ext uri="{BB962C8B-B14F-4D97-AF65-F5344CB8AC3E}">
        <p14:creationId xmlns:p14="http://schemas.microsoft.com/office/powerpoint/2010/main" val="651402208"/>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AU"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E0BA9D1C-2EC5-8E4D-8BC2-7718E6CB28CE}" type="datetimeFigureOut">
              <a:rPr lang="en-US" smtClean="0"/>
              <a:t>10/30/15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60824E-7A6B-1243-96BF-1262C61D79DA}" type="slidenum">
              <a:rPr lang="en-US" smtClean="0"/>
              <a:t>‹#›</a:t>
            </a:fld>
            <a:endParaRPr lang="en-US"/>
          </a:p>
        </p:txBody>
      </p:sp>
    </p:spTree>
    <p:extLst>
      <p:ext uri="{BB962C8B-B14F-4D97-AF65-F5344CB8AC3E}">
        <p14:creationId xmlns:p14="http://schemas.microsoft.com/office/powerpoint/2010/main" val="24527745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AU"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AU" smtClean="0"/>
              <a:t>Drag picture to placeholder or click icon to add</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E0BA9D1C-2EC5-8E4D-8BC2-7718E6CB28CE}" type="datetimeFigureOut">
              <a:rPr lang="en-US" smtClean="0"/>
              <a:t>10/30/15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60824E-7A6B-1243-96BF-1262C61D79DA}" type="slidenum">
              <a:rPr lang="en-US" smtClean="0"/>
              <a:t>‹#›</a:t>
            </a:fld>
            <a:endParaRPr lang="en-US"/>
          </a:p>
        </p:txBody>
      </p:sp>
    </p:spTree>
    <p:extLst>
      <p:ext uri="{BB962C8B-B14F-4D97-AF65-F5344CB8AC3E}">
        <p14:creationId xmlns:p14="http://schemas.microsoft.com/office/powerpoint/2010/main" val="135698355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AU"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0BA9D1C-2EC5-8E4D-8BC2-7718E6CB28CE}" type="datetimeFigureOut">
              <a:rPr lang="en-US" smtClean="0"/>
              <a:t>10/30/15</a:t>
            </a:fld>
            <a:endParaRPr lang="en-U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360824E-7A6B-1243-96BF-1262C61D79DA}" type="slidenum">
              <a:rPr lang="en-US" smtClean="0"/>
              <a:t>‹#›</a:t>
            </a:fld>
            <a:endParaRPr lang="en-US"/>
          </a:p>
        </p:txBody>
      </p:sp>
    </p:spTree>
    <p:extLst>
      <p:ext uri="{BB962C8B-B14F-4D97-AF65-F5344CB8AC3E}">
        <p14:creationId xmlns:p14="http://schemas.microsoft.com/office/powerpoint/2010/main" val="282146468"/>
      </p:ext>
    </p:extLst>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 id="2147483831" r:id="rId15"/>
    <p:sldLayoutId id="2147483832" r:id="rId16"/>
    <p:sldLayoutId id="2147483833"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tif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partacus-educational.com/RUSlenin.htm" TargetMode="External"/><Relationship Id="rId3" Type="http://schemas.openxmlformats.org/officeDocument/2006/relationships/image" Target="../media/image10.tif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tif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tif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tif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tif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tif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tif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Trotsky</a:t>
            </a:r>
            <a:endParaRPr lang="en-US" dirty="0"/>
          </a:p>
        </p:txBody>
      </p:sp>
      <p:sp>
        <p:nvSpPr>
          <p:cNvPr id="3" name="Subtitle 2"/>
          <p:cNvSpPr>
            <a:spLocks noGrp="1"/>
          </p:cNvSpPr>
          <p:nvPr>
            <p:ph type="subTitle" idx="1"/>
          </p:nvPr>
        </p:nvSpPr>
        <p:spPr/>
        <p:txBody>
          <a:bodyPr/>
          <a:lstStyle/>
          <a:p>
            <a:r>
              <a:rPr lang="en-US" dirty="0" smtClean="0"/>
              <a:t>The forgotten genius of the revolution</a:t>
            </a:r>
            <a:endParaRPr lang="en-US" dirty="0"/>
          </a:p>
        </p:txBody>
      </p:sp>
    </p:spTree>
    <p:extLst>
      <p:ext uri="{BB962C8B-B14F-4D97-AF65-F5344CB8AC3E}">
        <p14:creationId xmlns:p14="http://schemas.microsoft.com/office/powerpoint/2010/main" val="4724895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Area of study one</a:t>
            </a:r>
            <a:endParaRPr lang="en-US" dirty="0"/>
          </a:p>
        </p:txBody>
      </p:sp>
      <p:sp>
        <p:nvSpPr>
          <p:cNvPr id="4" name="TextBox 3"/>
          <p:cNvSpPr txBox="1"/>
          <p:nvPr/>
        </p:nvSpPr>
        <p:spPr>
          <a:xfrm>
            <a:off x="783771" y="1805049"/>
            <a:ext cx="7220198" cy="5632311"/>
          </a:xfrm>
          <a:prstGeom prst="rect">
            <a:avLst/>
          </a:prstGeom>
          <a:noFill/>
        </p:spPr>
        <p:txBody>
          <a:bodyPr wrap="square" rtlCol="0">
            <a:spAutoFit/>
          </a:bodyPr>
          <a:lstStyle/>
          <a:p>
            <a:r>
              <a:rPr lang="en-US" sz="2400" dirty="0" smtClean="0"/>
              <a:t>May 1917. Trotsky returns to Petrograd, paraded and carried on the shoulders of workers. </a:t>
            </a:r>
          </a:p>
          <a:p>
            <a:endParaRPr lang="en-US" sz="2400" dirty="0"/>
          </a:p>
          <a:p>
            <a:r>
              <a:rPr lang="en-US" sz="2400" dirty="0" smtClean="0"/>
              <a:t>In line with Lenin’s ideology, he advocated for an advancement beyond the </a:t>
            </a:r>
            <a:r>
              <a:rPr lang="en-US" sz="2400" dirty="0" err="1" smtClean="0"/>
              <a:t>Bourgeoise</a:t>
            </a:r>
            <a:r>
              <a:rPr lang="en-US" sz="2400" dirty="0" smtClean="0"/>
              <a:t> stage of revolution, towards the ‘proletarian stage’</a:t>
            </a:r>
          </a:p>
          <a:p>
            <a:endParaRPr lang="en-US" sz="2400" dirty="0"/>
          </a:p>
          <a:p>
            <a:r>
              <a:rPr lang="en-US" sz="2400" dirty="0" smtClean="0"/>
              <a:t>Significantly, he breaks from the Mensheviks in July for two reasons: </a:t>
            </a:r>
          </a:p>
          <a:p>
            <a:endParaRPr lang="en-US" sz="2400" dirty="0"/>
          </a:p>
          <a:p>
            <a:pPr marL="457200" indent="-457200">
              <a:buAutoNum type="arabicPeriod"/>
            </a:pPr>
            <a:r>
              <a:rPr lang="en-US" sz="2400" dirty="0" smtClean="0"/>
              <a:t>They supported Russia and Kerensky’s decision to continue WW1</a:t>
            </a:r>
          </a:p>
          <a:p>
            <a:pPr marL="457200" indent="-457200">
              <a:buAutoNum type="arabicPeriod"/>
            </a:pPr>
            <a:r>
              <a:rPr lang="en-US" sz="2400" dirty="0" smtClean="0"/>
              <a:t>They felt the revolution had gone far enough</a:t>
            </a:r>
          </a:p>
          <a:p>
            <a:endParaRPr lang="en-US" sz="2400" dirty="0"/>
          </a:p>
          <a:p>
            <a:r>
              <a:rPr lang="en-US" sz="2400" dirty="0" smtClean="0"/>
              <a:t> </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03689" y="484094"/>
            <a:ext cx="4368763" cy="6104965"/>
          </a:xfrm>
          <a:prstGeom prst="rect">
            <a:avLst/>
          </a:prstGeom>
        </p:spPr>
      </p:pic>
    </p:spTree>
    <p:extLst>
      <p:ext uri="{BB962C8B-B14F-4D97-AF65-F5344CB8AC3E}">
        <p14:creationId xmlns:p14="http://schemas.microsoft.com/office/powerpoint/2010/main" val="16099572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Area of study one</a:t>
            </a:r>
            <a:endParaRPr lang="en-US" dirty="0"/>
          </a:p>
        </p:txBody>
      </p:sp>
      <p:sp>
        <p:nvSpPr>
          <p:cNvPr id="4" name="TextBox 3"/>
          <p:cNvSpPr txBox="1"/>
          <p:nvPr/>
        </p:nvSpPr>
        <p:spPr>
          <a:xfrm>
            <a:off x="783771" y="1805049"/>
            <a:ext cx="6659838" cy="5262979"/>
          </a:xfrm>
          <a:prstGeom prst="rect">
            <a:avLst/>
          </a:prstGeom>
          <a:noFill/>
        </p:spPr>
        <p:txBody>
          <a:bodyPr wrap="square" rtlCol="0">
            <a:spAutoFit/>
          </a:bodyPr>
          <a:lstStyle/>
          <a:p>
            <a:r>
              <a:rPr lang="en-US" sz="2400" dirty="0" smtClean="0"/>
              <a:t>Trotsky saw the July Days of 1917 as a failure of </a:t>
            </a:r>
            <a:r>
              <a:rPr lang="en-US" sz="2400" dirty="0" err="1" smtClean="0"/>
              <a:t>organisation</a:t>
            </a:r>
            <a:r>
              <a:rPr lang="en-US" sz="2400" dirty="0" smtClean="0"/>
              <a:t>. </a:t>
            </a:r>
          </a:p>
          <a:p>
            <a:endParaRPr lang="en-US" sz="2400" dirty="0"/>
          </a:p>
          <a:p>
            <a:r>
              <a:rPr lang="en-US" sz="2400" dirty="0" smtClean="0"/>
              <a:t>Trotsky wrote to the Provisional Government to pledge his support for the July rebels. </a:t>
            </a:r>
          </a:p>
          <a:p>
            <a:endParaRPr lang="en-US" sz="2400" dirty="0"/>
          </a:p>
          <a:p>
            <a:r>
              <a:rPr lang="en-US" sz="2400" dirty="0" smtClean="0"/>
              <a:t>He is imprisoned by Kerensky. He is soon released. </a:t>
            </a:r>
          </a:p>
          <a:p>
            <a:endParaRPr lang="en-US" sz="2400" dirty="0"/>
          </a:p>
          <a:p>
            <a:r>
              <a:rPr lang="en-US" sz="2400" dirty="0" smtClean="0"/>
              <a:t>Once free, he raises his profile in the Petrograd Soviet and in the Bolshevik Party. </a:t>
            </a:r>
          </a:p>
          <a:p>
            <a:endParaRPr lang="en-US" sz="2400" dirty="0"/>
          </a:p>
          <a:p>
            <a:r>
              <a:rPr lang="en-US" sz="2400" dirty="0" smtClean="0"/>
              <a:t>In July / August, he had a much larger public profile than Lenin (who was in hiding)</a:t>
            </a:r>
            <a:endParaRPr lang="en-US" sz="2400" dirty="0"/>
          </a:p>
          <a:p>
            <a:endParaRPr lang="en-US" sz="2400" dirty="0" smtClean="0"/>
          </a:p>
        </p:txBody>
      </p:sp>
      <p:pic>
        <p:nvPicPr>
          <p:cNvPr id="3" name="Picture 2"/>
          <p:cNvPicPr>
            <a:picLocks noChangeAspect="1"/>
          </p:cNvPicPr>
          <p:nvPr/>
        </p:nvPicPr>
        <p:blipFill>
          <a:blip r:embed="rId2"/>
          <a:stretch>
            <a:fillRect/>
          </a:stretch>
        </p:blipFill>
        <p:spPr>
          <a:xfrm>
            <a:off x="7443609" y="1358153"/>
            <a:ext cx="4537719" cy="5284693"/>
          </a:xfrm>
          <a:prstGeom prst="rect">
            <a:avLst/>
          </a:prstGeom>
        </p:spPr>
      </p:pic>
    </p:spTree>
    <p:extLst>
      <p:ext uri="{BB962C8B-B14F-4D97-AF65-F5344CB8AC3E}">
        <p14:creationId xmlns:p14="http://schemas.microsoft.com/office/powerpoint/2010/main" val="1802418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Area of study one</a:t>
            </a:r>
            <a:endParaRPr lang="en-US" dirty="0"/>
          </a:p>
        </p:txBody>
      </p:sp>
      <p:sp>
        <p:nvSpPr>
          <p:cNvPr id="4" name="TextBox 3"/>
          <p:cNvSpPr txBox="1"/>
          <p:nvPr/>
        </p:nvSpPr>
        <p:spPr>
          <a:xfrm>
            <a:off x="783771" y="1805049"/>
            <a:ext cx="7220198" cy="5016758"/>
          </a:xfrm>
          <a:prstGeom prst="rect">
            <a:avLst/>
          </a:prstGeom>
          <a:noFill/>
        </p:spPr>
        <p:txBody>
          <a:bodyPr wrap="square" rtlCol="0">
            <a:spAutoFit/>
          </a:bodyPr>
          <a:lstStyle/>
          <a:p>
            <a:r>
              <a:rPr lang="en-US" sz="2400" dirty="0"/>
              <a:t>In August 1917 Trotsky observed </a:t>
            </a:r>
            <a:r>
              <a:rPr lang="en-US" sz="2400" dirty="0" smtClean="0"/>
              <a:t>that:</a:t>
            </a:r>
          </a:p>
          <a:p>
            <a:endParaRPr lang="en-US" sz="2400" dirty="0"/>
          </a:p>
          <a:p>
            <a:r>
              <a:rPr lang="en-US" sz="2400" dirty="0" smtClean="0"/>
              <a:t> </a:t>
            </a:r>
            <a:r>
              <a:rPr lang="en-US" sz="3400" i="1" dirty="0"/>
              <a:t>“the factory committees… are in an overwhelming majority made up of Bolsheviks. In the Petrograd trades unions everyday practical work… lies wholly with the Bolsheviks. In the workers’ section of the Petrograd Soviet, the Bolsheviks constitute an overwhelming majority</a:t>
            </a:r>
            <a:r>
              <a:rPr lang="en-US" sz="3400" i="1" dirty="0" smtClean="0"/>
              <a:t>.”</a:t>
            </a:r>
          </a:p>
        </p:txBody>
      </p:sp>
      <p:pic>
        <p:nvPicPr>
          <p:cNvPr id="3" name="Picture 2"/>
          <p:cNvPicPr>
            <a:picLocks noChangeAspect="1"/>
          </p:cNvPicPr>
          <p:nvPr/>
        </p:nvPicPr>
        <p:blipFill>
          <a:blip r:embed="rId2"/>
          <a:stretch>
            <a:fillRect/>
          </a:stretch>
        </p:blipFill>
        <p:spPr>
          <a:xfrm>
            <a:off x="8101939" y="1074644"/>
            <a:ext cx="3893210" cy="5500968"/>
          </a:xfrm>
          <a:prstGeom prst="rect">
            <a:avLst/>
          </a:prstGeom>
        </p:spPr>
      </p:pic>
    </p:spTree>
    <p:extLst>
      <p:ext uri="{BB962C8B-B14F-4D97-AF65-F5344CB8AC3E}">
        <p14:creationId xmlns:p14="http://schemas.microsoft.com/office/powerpoint/2010/main" val="13555116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Area of study one</a:t>
            </a:r>
            <a:endParaRPr lang="en-US" dirty="0"/>
          </a:p>
        </p:txBody>
      </p:sp>
      <p:sp>
        <p:nvSpPr>
          <p:cNvPr id="4" name="TextBox 3"/>
          <p:cNvSpPr txBox="1"/>
          <p:nvPr/>
        </p:nvSpPr>
        <p:spPr>
          <a:xfrm>
            <a:off x="783771" y="1805049"/>
            <a:ext cx="7220198" cy="4154984"/>
          </a:xfrm>
          <a:prstGeom prst="rect">
            <a:avLst/>
          </a:prstGeom>
          <a:noFill/>
        </p:spPr>
        <p:txBody>
          <a:bodyPr wrap="square" rtlCol="0">
            <a:spAutoFit/>
          </a:bodyPr>
          <a:lstStyle/>
          <a:p>
            <a:r>
              <a:rPr lang="en-US" sz="2400" dirty="0" smtClean="0"/>
              <a:t>Trotsky’s superior oratory skills saw him rise as President of the Petrograd </a:t>
            </a:r>
            <a:r>
              <a:rPr lang="en-US" sz="2400" dirty="0" err="1" smtClean="0"/>
              <a:t>Soveity</a:t>
            </a:r>
            <a:r>
              <a:rPr lang="en-US" sz="2400" dirty="0" smtClean="0"/>
              <a:t> in September 1917. </a:t>
            </a:r>
          </a:p>
          <a:p>
            <a:endParaRPr lang="en-US" sz="2400" dirty="0"/>
          </a:p>
          <a:p>
            <a:r>
              <a:rPr lang="en-US" sz="2400" dirty="0" smtClean="0"/>
              <a:t>By that stage, it was politically dominated by the Bolshevik party. </a:t>
            </a:r>
          </a:p>
          <a:p>
            <a:endParaRPr lang="en-US" sz="2400" dirty="0"/>
          </a:p>
          <a:p>
            <a:r>
              <a:rPr lang="en-US" sz="4000" dirty="0" smtClean="0"/>
              <a:t>The slogan ‘All power to the Soviets’ now had a </a:t>
            </a:r>
            <a:r>
              <a:rPr lang="en-US" sz="4000" dirty="0" err="1" smtClean="0"/>
              <a:t>legitmate</a:t>
            </a:r>
            <a:r>
              <a:rPr lang="en-US" sz="4000" dirty="0" smtClean="0"/>
              <a:t> leader. </a:t>
            </a:r>
          </a:p>
        </p:txBody>
      </p:sp>
      <p:pic>
        <p:nvPicPr>
          <p:cNvPr id="3" name="Picture 2"/>
          <p:cNvPicPr>
            <a:picLocks noChangeAspect="1"/>
          </p:cNvPicPr>
          <p:nvPr/>
        </p:nvPicPr>
        <p:blipFill>
          <a:blip r:embed="rId2"/>
          <a:stretch>
            <a:fillRect/>
          </a:stretch>
        </p:blipFill>
        <p:spPr>
          <a:xfrm>
            <a:off x="8101939" y="1074644"/>
            <a:ext cx="3893210" cy="5500968"/>
          </a:xfrm>
          <a:prstGeom prst="rect">
            <a:avLst/>
          </a:prstGeom>
        </p:spPr>
      </p:pic>
    </p:spTree>
    <p:extLst>
      <p:ext uri="{BB962C8B-B14F-4D97-AF65-F5344CB8AC3E}">
        <p14:creationId xmlns:p14="http://schemas.microsoft.com/office/powerpoint/2010/main" val="13736542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Area of study one</a:t>
            </a:r>
            <a:endParaRPr lang="en-US" dirty="0"/>
          </a:p>
        </p:txBody>
      </p:sp>
      <p:sp>
        <p:nvSpPr>
          <p:cNvPr id="4" name="TextBox 3"/>
          <p:cNvSpPr txBox="1"/>
          <p:nvPr/>
        </p:nvSpPr>
        <p:spPr>
          <a:xfrm>
            <a:off x="783771" y="1805049"/>
            <a:ext cx="7220198" cy="6186309"/>
          </a:xfrm>
          <a:prstGeom prst="rect">
            <a:avLst/>
          </a:prstGeom>
          <a:noFill/>
        </p:spPr>
        <p:txBody>
          <a:bodyPr wrap="square" rtlCol="0">
            <a:spAutoFit/>
          </a:bodyPr>
          <a:lstStyle/>
          <a:p>
            <a:r>
              <a:rPr lang="en-US" sz="2400" dirty="0" smtClean="0"/>
              <a:t>In October, Trotsky sided with Lenin’s ideology.</a:t>
            </a:r>
          </a:p>
          <a:p>
            <a:endParaRPr lang="en-US" sz="2400" dirty="0"/>
          </a:p>
          <a:p>
            <a:r>
              <a:rPr lang="en-US" sz="2400" dirty="0"/>
              <a:t>Trotsky gave </a:t>
            </a:r>
            <a:r>
              <a:rPr lang="en-US" sz="2400" dirty="0" smtClean="0"/>
              <a:t>Lenin his full support </a:t>
            </a:r>
          </a:p>
          <a:p>
            <a:endParaRPr lang="en-US" sz="3800" i="1" dirty="0"/>
          </a:p>
          <a:p>
            <a:r>
              <a:rPr lang="en-US" sz="3800" i="1" dirty="0" smtClean="0"/>
              <a:t>“I told Lenin that nothing separated me from his April Thesis and from the course that the party had taken since his arrival”</a:t>
            </a:r>
          </a:p>
          <a:p>
            <a:endParaRPr lang="en-US" sz="2400" dirty="0">
              <a:hlinkClick r:id="rId2"/>
            </a:endParaRPr>
          </a:p>
          <a:p>
            <a:r>
              <a:rPr lang="en-US" sz="2400" dirty="0" smtClean="0"/>
              <a:t> </a:t>
            </a:r>
          </a:p>
          <a:p>
            <a:endParaRPr lang="en-US" sz="2400" dirty="0" smtClean="0"/>
          </a:p>
          <a:p>
            <a:endParaRPr lang="en-US" sz="2400" dirty="0"/>
          </a:p>
          <a:p>
            <a:endParaRPr lang="en-US" sz="2400" dirty="0" smtClean="0"/>
          </a:p>
        </p:txBody>
      </p:sp>
      <p:pic>
        <p:nvPicPr>
          <p:cNvPr id="5" name="Picture 4"/>
          <p:cNvPicPr>
            <a:picLocks noChangeAspect="1"/>
          </p:cNvPicPr>
          <p:nvPr/>
        </p:nvPicPr>
        <p:blipFill>
          <a:blip r:embed="rId3"/>
          <a:stretch>
            <a:fillRect/>
          </a:stretch>
        </p:blipFill>
        <p:spPr>
          <a:xfrm>
            <a:off x="8404860" y="1112520"/>
            <a:ext cx="3649980" cy="5577840"/>
          </a:xfrm>
          <a:prstGeom prst="rect">
            <a:avLst/>
          </a:prstGeom>
        </p:spPr>
      </p:pic>
    </p:spTree>
    <p:extLst>
      <p:ext uri="{BB962C8B-B14F-4D97-AF65-F5344CB8AC3E}">
        <p14:creationId xmlns:p14="http://schemas.microsoft.com/office/powerpoint/2010/main" val="15573207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Area of study one</a:t>
            </a:r>
            <a:endParaRPr lang="en-US" dirty="0"/>
          </a:p>
        </p:txBody>
      </p:sp>
      <p:sp>
        <p:nvSpPr>
          <p:cNvPr id="4" name="TextBox 3"/>
          <p:cNvSpPr txBox="1"/>
          <p:nvPr/>
        </p:nvSpPr>
        <p:spPr>
          <a:xfrm>
            <a:off x="783771" y="1805049"/>
            <a:ext cx="7220198" cy="6370975"/>
          </a:xfrm>
          <a:prstGeom prst="rect">
            <a:avLst/>
          </a:prstGeom>
          <a:noFill/>
        </p:spPr>
        <p:txBody>
          <a:bodyPr wrap="square" rtlCol="0">
            <a:spAutoFit/>
          </a:bodyPr>
          <a:lstStyle/>
          <a:p>
            <a:endParaRPr lang="en-US" sz="2400" dirty="0"/>
          </a:p>
          <a:p>
            <a:r>
              <a:rPr lang="en-US" sz="2400" dirty="0" smtClean="0">
                <a:cs typeface="Arial"/>
              </a:rPr>
              <a:t>October 1917: The Mensheviks suggested that the Petrograd Soviet form the Military Revolutionary Committee (MRC), initially to defend Petrograd from German attack. </a:t>
            </a:r>
          </a:p>
          <a:p>
            <a:endParaRPr lang="en-US" sz="2400" dirty="0">
              <a:cs typeface="Arial"/>
            </a:endParaRPr>
          </a:p>
          <a:p>
            <a:r>
              <a:rPr lang="en-US" sz="2400" dirty="0" smtClean="0">
                <a:cs typeface="Arial"/>
              </a:rPr>
              <a:t>The Bolsheviks cunningly suggest that the MRC should also defend Petrograd from counter-revolutionary attack </a:t>
            </a:r>
          </a:p>
          <a:p>
            <a:endParaRPr lang="en-US" sz="2400" dirty="0">
              <a:cs typeface="Arial"/>
            </a:endParaRPr>
          </a:p>
          <a:p>
            <a:r>
              <a:rPr lang="en-US" sz="2400" dirty="0" smtClean="0">
                <a:cs typeface="Arial"/>
              </a:rPr>
              <a:t>Trotsky advises Petrograd Soviet to overthrow Prov. Govt. As main member of MRC, he </a:t>
            </a:r>
            <a:r>
              <a:rPr lang="en-US" sz="2400" dirty="0" err="1" smtClean="0">
                <a:cs typeface="Arial"/>
              </a:rPr>
              <a:t>organises</a:t>
            </a:r>
            <a:r>
              <a:rPr lang="en-US" sz="2400" dirty="0" smtClean="0">
                <a:cs typeface="Arial"/>
              </a:rPr>
              <a:t> Red Guards – armed by the </a:t>
            </a:r>
            <a:r>
              <a:rPr lang="en-US" sz="2400" dirty="0" err="1" smtClean="0">
                <a:cs typeface="Arial"/>
              </a:rPr>
              <a:t>Kornilov</a:t>
            </a:r>
            <a:r>
              <a:rPr lang="en-US" sz="2400" dirty="0" smtClean="0">
                <a:cs typeface="Arial"/>
              </a:rPr>
              <a:t> affair. </a:t>
            </a:r>
          </a:p>
          <a:p>
            <a:endParaRPr lang="en-US" sz="2400" dirty="0" smtClean="0">
              <a:cs typeface="Arial"/>
            </a:endParaRPr>
          </a:p>
          <a:p>
            <a:r>
              <a:rPr lang="en-US" sz="2400" dirty="0" smtClean="0"/>
              <a:t> </a:t>
            </a:r>
          </a:p>
          <a:p>
            <a:endParaRPr lang="en-US" sz="2400" dirty="0" smtClean="0"/>
          </a:p>
          <a:p>
            <a:endParaRPr lang="en-US" sz="2400" dirty="0"/>
          </a:p>
          <a:p>
            <a:endParaRPr lang="en-US" sz="2400" dirty="0" smtClean="0"/>
          </a:p>
        </p:txBody>
      </p:sp>
      <p:pic>
        <p:nvPicPr>
          <p:cNvPr id="3" name="Picture 2"/>
          <p:cNvPicPr>
            <a:picLocks noChangeAspect="1"/>
          </p:cNvPicPr>
          <p:nvPr/>
        </p:nvPicPr>
        <p:blipFill>
          <a:blip r:embed="rId2"/>
          <a:stretch>
            <a:fillRect/>
          </a:stretch>
        </p:blipFill>
        <p:spPr>
          <a:xfrm>
            <a:off x="8243047" y="1013012"/>
            <a:ext cx="3611656" cy="5549900"/>
          </a:xfrm>
          <a:prstGeom prst="rect">
            <a:avLst/>
          </a:prstGeom>
        </p:spPr>
      </p:pic>
    </p:spTree>
    <p:extLst>
      <p:ext uri="{BB962C8B-B14F-4D97-AF65-F5344CB8AC3E}">
        <p14:creationId xmlns:p14="http://schemas.microsoft.com/office/powerpoint/2010/main" val="2843331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Area of study one</a:t>
            </a:r>
            <a:endParaRPr lang="en-US" dirty="0"/>
          </a:p>
        </p:txBody>
      </p:sp>
      <p:sp>
        <p:nvSpPr>
          <p:cNvPr id="4" name="TextBox 3"/>
          <p:cNvSpPr txBox="1"/>
          <p:nvPr/>
        </p:nvSpPr>
        <p:spPr>
          <a:xfrm>
            <a:off x="783771" y="1805049"/>
            <a:ext cx="7220198" cy="4154984"/>
          </a:xfrm>
          <a:prstGeom prst="rect">
            <a:avLst/>
          </a:prstGeom>
          <a:noFill/>
        </p:spPr>
        <p:txBody>
          <a:bodyPr wrap="square" rtlCol="0">
            <a:spAutoFit/>
          </a:bodyPr>
          <a:lstStyle/>
          <a:p>
            <a:r>
              <a:rPr lang="en-US" sz="2400" dirty="0" smtClean="0"/>
              <a:t>Trotsky won over the support of the Petrograd Soviet. </a:t>
            </a:r>
          </a:p>
          <a:p>
            <a:endParaRPr lang="en-US" sz="2400" dirty="0"/>
          </a:p>
          <a:p>
            <a:r>
              <a:rPr lang="en-US" sz="2400" dirty="0" smtClean="0">
                <a:cs typeface="Arial"/>
              </a:rPr>
              <a:t>Trotsky asked the Petrograd Garrison to pledge its support (21 October). </a:t>
            </a:r>
          </a:p>
          <a:p>
            <a:endParaRPr lang="en-US" sz="2400" dirty="0">
              <a:cs typeface="Arial"/>
            </a:endParaRPr>
          </a:p>
          <a:p>
            <a:r>
              <a:rPr lang="en-US" sz="2400" dirty="0" smtClean="0">
                <a:cs typeface="Arial"/>
              </a:rPr>
              <a:t>By October 1917, only about 5% of the Petrograd Garrison of 160,000 was willing to support the Prov. Govt. </a:t>
            </a:r>
          </a:p>
          <a:p>
            <a:endParaRPr lang="en-US" sz="2400" dirty="0">
              <a:cs typeface="Arial"/>
            </a:endParaRPr>
          </a:p>
          <a:p>
            <a:r>
              <a:rPr lang="en-US" sz="2400" dirty="0" smtClean="0">
                <a:cs typeface="Arial"/>
              </a:rPr>
              <a:t>Trotsky </a:t>
            </a:r>
            <a:r>
              <a:rPr lang="en-US" sz="2400" dirty="0" err="1" smtClean="0">
                <a:cs typeface="Arial"/>
              </a:rPr>
              <a:t>organised</a:t>
            </a:r>
            <a:r>
              <a:rPr lang="en-US" sz="2400" dirty="0" smtClean="0">
                <a:cs typeface="Arial"/>
              </a:rPr>
              <a:t> and led the October 24 takeover of Petrograd. </a:t>
            </a:r>
            <a:endParaRPr lang="en-US" sz="2400" dirty="0"/>
          </a:p>
        </p:txBody>
      </p:sp>
      <p:pic>
        <p:nvPicPr>
          <p:cNvPr id="5" name="Picture 4"/>
          <p:cNvPicPr>
            <a:picLocks noChangeAspect="1"/>
          </p:cNvPicPr>
          <p:nvPr/>
        </p:nvPicPr>
        <p:blipFill>
          <a:blip r:embed="rId2"/>
          <a:stretch>
            <a:fillRect/>
          </a:stretch>
        </p:blipFill>
        <p:spPr>
          <a:xfrm>
            <a:off x="7658100" y="1015234"/>
            <a:ext cx="4533900" cy="5626100"/>
          </a:xfrm>
          <a:prstGeom prst="rect">
            <a:avLst/>
          </a:prstGeom>
        </p:spPr>
      </p:pic>
    </p:spTree>
    <p:extLst>
      <p:ext uri="{BB962C8B-B14F-4D97-AF65-F5344CB8AC3E}">
        <p14:creationId xmlns:p14="http://schemas.microsoft.com/office/powerpoint/2010/main" val="3056713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Area of study one</a:t>
            </a:r>
            <a:endParaRPr lang="en-US" dirty="0"/>
          </a:p>
        </p:txBody>
      </p:sp>
      <p:sp>
        <p:nvSpPr>
          <p:cNvPr id="4" name="TextBox 3"/>
          <p:cNvSpPr txBox="1"/>
          <p:nvPr/>
        </p:nvSpPr>
        <p:spPr>
          <a:xfrm>
            <a:off x="783771" y="1805049"/>
            <a:ext cx="7220198" cy="6401753"/>
          </a:xfrm>
          <a:prstGeom prst="rect">
            <a:avLst/>
          </a:prstGeom>
          <a:noFill/>
        </p:spPr>
        <p:txBody>
          <a:bodyPr wrap="square" rtlCol="0">
            <a:spAutoFit/>
          </a:bodyPr>
          <a:lstStyle/>
          <a:p>
            <a:r>
              <a:rPr lang="en-US" sz="2400" dirty="0" smtClean="0"/>
              <a:t>Views on Trotsky’s contribution:</a:t>
            </a:r>
          </a:p>
          <a:p>
            <a:endParaRPr lang="en-US" sz="2400" dirty="0"/>
          </a:p>
          <a:p>
            <a:endParaRPr lang="en-US" sz="3800" dirty="0" smtClean="0"/>
          </a:p>
          <a:p>
            <a:r>
              <a:rPr lang="en-US" sz="3800" b="1" dirty="0" smtClean="0">
                <a:latin typeface="Arial"/>
                <a:cs typeface="Arial"/>
              </a:rPr>
              <a:t>Lenin was the strategist, Trotsky was the tactician. </a:t>
            </a:r>
          </a:p>
          <a:p>
            <a:endParaRPr lang="en-US" sz="3800" b="1" dirty="0" smtClean="0">
              <a:latin typeface="Arial"/>
              <a:cs typeface="Arial"/>
            </a:endParaRPr>
          </a:p>
          <a:p>
            <a:r>
              <a:rPr lang="en-US" sz="3800" b="1" dirty="0" smtClean="0">
                <a:latin typeface="Arial"/>
                <a:cs typeface="Arial"/>
              </a:rPr>
              <a:t>Lenin was the architect of the October Revolution, Trotsky was the master builder</a:t>
            </a:r>
          </a:p>
          <a:p>
            <a:endParaRPr lang="en-US" sz="2400" b="1" dirty="0" smtClean="0">
              <a:latin typeface="Arial"/>
              <a:cs typeface="Arial"/>
            </a:endParaRPr>
          </a:p>
          <a:p>
            <a:r>
              <a:rPr lang="en-US" sz="2400" dirty="0" smtClean="0"/>
              <a:t> </a:t>
            </a:r>
          </a:p>
          <a:p>
            <a:endParaRPr lang="en-US" sz="2400" dirty="0" smtClean="0"/>
          </a:p>
          <a:p>
            <a:endParaRPr lang="en-US" sz="2400" dirty="0" smtClean="0"/>
          </a:p>
        </p:txBody>
      </p:sp>
      <p:pic>
        <p:nvPicPr>
          <p:cNvPr id="3" name="Picture 2"/>
          <p:cNvPicPr>
            <a:picLocks noChangeAspect="1"/>
          </p:cNvPicPr>
          <p:nvPr/>
        </p:nvPicPr>
        <p:blipFill>
          <a:blip r:embed="rId2"/>
          <a:stretch>
            <a:fillRect/>
          </a:stretch>
        </p:blipFill>
        <p:spPr>
          <a:xfrm>
            <a:off x="7882758" y="1262614"/>
            <a:ext cx="4004442" cy="5363403"/>
          </a:xfrm>
          <a:prstGeom prst="rect">
            <a:avLst/>
          </a:prstGeom>
        </p:spPr>
      </p:pic>
    </p:spTree>
    <p:extLst>
      <p:ext uri="{BB962C8B-B14F-4D97-AF65-F5344CB8AC3E}">
        <p14:creationId xmlns:p14="http://schemas.microsoft.com/office/powerpoint/2010/main" val="3690786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Area of study one</a:t>
            </a:r>
            <a:endParaRPr lang="en-US" dirty="0"/>
          </a:p>
        </p:txBody>
      </p:sp>
      <p:sp>
        <p:nvSpPr>
          <p:cNvPr id="4" name="TextBox 3"/>
          <p:cNvSpPr txBox="1"/>
          <p:nvPr/>
        </p:nvSpPr>
        <p:spPr>
          <a:xfrm>
            <a:off x="783771" y="1805049"/>
            <a:ext cx="6815208" cy="6247864"/>
          </a:xfrm>
          <a:prstGeom prst="rect">
            <a:avLst/>
          </a:prstGeom>
          <a:noFill/>
        </p:spPr>
        <p:txBody>
          <a:bodyPr wrap="square" rtlCol="0">
            <a:spAutoFit/>
          </a:bodyPr>
          <a:lstStyle/>
          <a:p>
            <a:r>
              <a:rPr lang="en-US" sz="2400" dirty="0" smtClean="0"/>
              <a:t>Views on Trotsky’s contribution:</a:t>
            </a:r>
          </a:p>
          <a:p>
            <a:endParaRPr lang="en-US" sz="2400" dirty="0"/>
          </a:p>
          <a:p>
            <a:pPr algn="just"/>
            <a:r>
              <a:rPr lang="en-US" sz="4000" b="1" dirty="0" smtClean="0">
                <a:latin typeface="Arial"/>
                <a:cs typeface="Arial"/>
              </a:rPr>
              <a:t>Trotsky:</a:t>
            </a:r>
          </a:p>
          <a:p>
            <a:pPr algn="just"/>
            <a:endParaRPr lang="en-US" sz="2400" i="1" dirty="0" smtClean="0">
              <a:latin typeface="Arial"/>
              <a:cs typeface="Arial"/>
            </a:endParaRPr>
          </a:p>
          <a:p>
            <a:pPr algn="just"/>
            <a:r>
              <a:rPr lang="en-US" sz="2400" i="1" dirty="0" smtClean="0">
                <a:latin typeface="Arial"/>
                <a:cs typeface="Arial"/>
              </a:rPr>
              <a:t>“Had I not been present in 1917 in St. Petersburg, the October Revolution would still have happened – on the condition that Lenin was present and in command. If neither Lenin nor I had been present, in Petersburg, there would have been no October Revolution: the leadership of the Bolshevik Party would have prevented it from occurring.”</a:t>
            </a:r>
          </a:p>
          <a:p>
            <a:endParaRPr lang="en-US" sz="2400" b="1" dirty="0" smtClean="0">
              <a:latin typeface="Arial"/>
              <a:cs typeface="Arial"/>
            </a:endParaRPr>
          </a:p>
          <a:p>
            <a:r>
              <a:rPr lang="en-US" sz="2400" dirty="0" smtClean="0"/>
              <a:t> </a:t>
            </a:r>
          </a:p>
          <a:p>
            <a:endParaRPr lang="en-US" sz="2400" dirty="0" smtClean="0"/>
          </a:p>
          <a:p>
            <a:endParaRPr lang="en-US" sz="2400" dirty="0" smtClean="0"/>
          </a:p>
        </p:txBody>
      </p:sp>
      <p:pic>
        <p:nvPicPr>
          <p:cNvPr id="3" name="Picture 2"/>
          <p:cNvPicPr>
            <a:picLocks noChangeAspect="1"/>
          </p:cNvPicPr>
          <p:nvPr/>
        </p:nvPicPr>
        <p:blipFill>
          <a:blip r:embed="rId2"/>
          <a:stretch>
            <a:fillRect/>
          </a:stretch>
        </p:blipFill>
        <p:spPr>
          <a:xfrm>
            <a:off x="7882758" y="1262614"/>
            <a:ext cx="4004442" cy="5363403"/>
          </a:xfrm>
          <a:prstGeom prst="rect">
            <a:avLst/>
          </a:prstGeom>
        </p:spPr>
      </p:pic>
    </p:spTree>
    <p:extLst>
      <p:ext uri="{BB962C8B-B14F-4D97-AF65-F5344CB8AC3E}">
        <p14:creationId xmlns:p14="http://schemas.microsoft.com/office/powerpoint/2010/main" val="19322574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Area of study one</a:t>
            </a:r>
            <a:endParaRPr lang="en-US" dirty="0"/>
          </a:p>
        </p:txBody>
      </p:sp>
      <p:sp>
        <p:nvSpPr>
          <p:cNvPr id="4" name="TextBox 3"/>
          <p:cNvSpPr txBox="1"/>
          <p:nvPr/>
        </p:nvSpPr>
        <p:spPr>
          <a:xfrm>
            <a:off x="783771" y="1805049"/>
            <a:ext cx="6815208" cy="5847755"/>
          </a:xfrm>
          <a:prstGeom prst="rect">
            <a:avLst/>
          </a:prstGeom>
          <a:noFill/>
        </p:spPr>
        <p:txBody>
          <a:bodyPr wrap="square" rtlCol="0">
            <a:spAutoFit/>
          </a:bodyPr>
          <a:lstStyle/>
          <a:p>
            <a:r>
              <a:rPr lang="en-US" sz="2400" dirty="0" smtClean="0"/>
              <a:t>Views on Trotsky’s contribution:</a:t>
            </a:r>
          </a:p>
          <a:p>
            <a:endParaRPr lang="en-US" sz="2400" dirty="0"/>
          </a:p>
          <a:p>
            <a:pPr algn="just"/>
            <a:r>
              <a:rPr lang="en-US" sz="4000" b="1" dirty="0" err="1" smtClean="0">
                <a:latin typeface="Arial"/>
                <a:cs typeface="Arial"/>
              </a:rPr>
              <a:t>Spunde</a:t>
            </a:r>
            <a:r>
              <a:rPr lang="en-US" sz="4000" b="1" dirty="0" smtClean="0">
                <a:latin typeface="Arial"/>
                <a:cs typeface="Arial"/>
              </a:rPr>
              <a:t> (fellow Bolshevik)</a:t>
            </a:r>
          </a:p>
          <a:p>
            <a:pPr algn="just"/>
            <a:endParaRPr lang="en-US" sz="2200" b="1" dirty="0" smtClean="0">
              <a:latin typeface="Arial"/>
              <a:cs typeface="Arial"/>
            </a:endParaRPr>
          </a:p>
          <a:p>
            <a:pPr algn="just"/>
            <a:r>
              <a:rPr lang="en-US" sz="2400" i="1" dirty="0" smtClean="0">
                <a:latin typeface="Arial"/>
                <a:cs typeface="Arial"/>
              </a:rPr>
              <a:t>“Trotsky displayed his best qualities in 1917. He was the idol of the mass meetings in Petrograd. Determination and boldness showed in everything he did</a:t>
            </a:r>
            <a:r>
              <a:rPr lang="is-IS" sz="2400" i="1" dirty="0" smtClean="0">
                <a:latin typeface="Arial"/>
                <a:cs typeface="Arial"/>
              </a:rPr>
              <a:t>….. </a:t>
            </a:r>
            <a:r>
              <a:rPr lang="en-US" sz="2400" i="1" dirty="0" smtClean="0">
                <a:latin typeface="Arial"/>
                <a:cs typeface="Arial"/>
              </a:rPr>
              <a:t>Trotsky was one of the best speakers of the revolution. He spoke everywhere with amazing brilliance and had the ability to </a:t>
            </a:r>
            <a:r>
              <a:rPr lang="en-US" sz="2400" i="1" dirty="0" err="1" smtClean="0">
                <a:latin typeface="Arial"/>
                <a:cs typeface="Arial"/>
              </a:rPr>
              <a:t>popularise</a:t>
            </a:r>
            <a:r>
              <a:rPr lang="en-US" sz="2400" i="1" dirty="0" smtClean="0">
                <a:latin typeface="Arial"/>
                <a:cs typeface="Arial"/>
              </a:rPr>
              <a:t> even difficult ideas with great skill.”</a:t>
            </a:r>
          </a:p>
          <a:p>
            <a:endParaRPr lang="en-US" sz="2400" b="1" dirty="0" smtClean="0">
              <a:latin typeface="Arial"/>
              <a:cs typeface="Arial"/>
            </a:endParaRPr>
          </a:p>
          <a:p>
            <a:r>
              <a:rPr lang="en-US" sz="2400" dirty="0" smtClean="0"/>
              <a:t> </a:t>
            </a:r>
          </a:p>
          <a:p>
            <a:endParaRPr lang="en-US" sz="2400" dirty="0" smtClean="0"/>
          </a:p>
          <a:p>
            <a:endParaRPr lang="en-US" sz="2400" dirty="0" smtClean="0"/>
          </a:p>
        </p:txBody>
      </p:sp>
      <p:pic>
        <p:nvPicPr>
          <p:cNvPr id="3" name="Picture 2"/>
          <p:cNvPicPr>
            <a:picLocks noChangeAspect="1"/>
          </p:cNvPicPr>
          <p:nvPr/>
        </p:nvPicPr>
        <p:blipFill>
          <a:blip r:embed="rId2"/>
          <a:stretch>
            <a:fillRect/>
          </a:stretch>
        </p:blipFill>
        <p:spPr>
          <a:xfrm>
            <a:off x="7882758" y="1262614"/>
            <a:ext cx="4004442" cy="5363403"/>
          </a:xfrm>
          <a:prstGeom prst="rect">
            <a:avLst/>
          </a:prstGeom>
        </p:spPr>
      </p:pic>
    </p:spTree>
    <p:extLst>
      <p:ext uri="{BB962C8B-B14F-4D97-AF65-F5344CB8AC3E}">
        <p14:creationId xmlns:p14="http://schemas.microsoft.com/office/powerpoint/2010/main" val="11019269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Area of study one</a:t>
            </a:r>
            <a:endParaRPr lang="en-US" dirty="0"/>
          </a:p>
        </p:txBody>
      </p:sp>
      <p:sp>
        <p:nvSpPr>
          <p:cNvPr id="4" name="TextBox 3"/>
          <p:cNvSpPr txBox="1"/>
          <p:nvPr/>
        </p:nvSpPr>
        <p:spPr>
          <a:xfrm>
            <a:off x="783771" y="1805049"/>
            <a:ext cx="7220198" cy="4893647"/>
          </a:xfrm>
          <a:prstGeom prst="rect">
            <a:avLst/>
          </a:prstGeom>
          <a:noFill/>
        </p:spPr>
        <p:txBody>
          <a:bodyPr wrap="square" rtlCol="0">
            <a:spAutoFit/>
          </a:bodyPr>
          <a:lstStyle/>
          <a:p>
            <a:r>
              <a:rPr lang="en-US" sz="2400" dirty="0" smtClean="0"/>
              <a:t>KEY POINTS</a:t>
            </a:r>
          </a:p>
          <a:p>
            <a:endParaRPr lang="en-US" sz="2400" dirty="0"/>
          </a:p>
          <a:p>
            <a:r>
              <a:rPr lang="en-US" sz="2400" dirty="0" smtClean="0"/>
              <a:t>Trotsky, like Lenin, was absent for much of the lead up to the February revolution</a:t>
            </a:r>
          </a:p>
          <a:p>
            <a:endParaRPr lang="en-US" sz="2400" dirty="0"/>
          </a:p>
          <a:p>
            <a:r>
              <a:rPr lang="en-US" sz="2400" dirty="0" smtClean="0"/>
              <a:t>However, his role in </a:t>
            </a:r>
            <a:r>
              <a:rPr lang="en-US" sz="2400" dirty="0" err="1" smtClean="0"/>
              <a:t>organising</a:t>
            </a:r>
            <a:r>
              <a:rPr lang="en-US" sz="2400" dirty="0" smtClean="0"/>
              <a:t> and leading the Soviets in 1905 is significant</a:t>
            </a:r>
          </a:p>
          <a:p>
            <a:endParaRPr lang="en-US" sz="2400" dirty="0"/>
          </a:p>
          <a:p>
            <a:r>
              <a:rPr lang="en-US" sz="2400" dirty="0" smtClean="0"/>
              <a:t>His reconciliation with Lenin in 1917 led him to the Bolsheviks</a:t>
            </a:r>
          </a:p>
          <a:p>
            <a:endParaRPr lang="en-US" sz="2400" dirty="0"/>
          </a:p>
          <a:p>
            <a:r>
              <a:rPr lang="en-US" sz="2400" dirty="0" smtClean="0"/>
              <a:t>His leadership was crucial to the success of the October Revolution</a:t>
            </a:r>
          </a:p>
        </p:txBody>
      </p:sp>
      <p:pic>
        <p:nvPicPr>
          <p:cNvPr id="5" name="Picture 4" descr="Leon_Trotsky_-_Okhranka_mugshot.gif"/>
          <p:cNvPicPr>
            <a:picLocks noChangeAspect="1"/>
          </p:cNvPicPr>
          <p:nvPr/>
        </p:nvPicPr>
        <p:blipFill>
          <a:blip r:embed="rId2"/>
          <a:stretch>
            <a:fillRect/>
          </a:stretch>
        </p:blipFill>
        <p:spPr>
          <a:xfrm>
            <a:off x="8101939" y="1196788"/>
            <a:ext cx="3755849" cy="5017814"/>
          </a:xfrm>
          <a:prstGeom prst="rect">
            <a:avLst/>
          </a:prstGeom>
        </p:spPr>
      </p:pic>
    </p:spTree>
    <p:extLst>
      <p:ext uri="{BB962C8B-B14F-4D97-AF65-F5344CB8AC3E}">
        <p14:creationId xmlns:p14="http://schemas.microsoft.com/office/powerpoint/2010/main" val="17648825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Area of study one</a:t>
            </a:r>
            <a:endParaRPr lang="en-US" dirty="0"/>
          </a:p>
        </p:txBody>
      </p:sp>
      <p:sp>
        <p:nvSpPr>
          <p:cNvPr id="4" name="TextBox 3"/>
          <p:cNvSpPr txBox="1"/>
          <p:nvPr/>
        </p:nvSpPr>
        <p:spPr>
          <a:xfrm>
            <a:off x="685800" y="1788424"/>
            <a:ext cx="10805159" cy="7171194"/>
          </a:xfrm>
          <a:prstGeom prst="rect">
            <a:avLst/>
          </a:prstGeom>
          <a:noFill/>
        </p:spPr>
        <p:txBody>
          <a:bodyPr wrap="square" rtlCol="0">
            <a:spAutoFit/>
          </a:bodyPr>
          <a:lstStyle/>
          <a:p>
            <a:r>
              <a:rPr lang="en-AU" sz="2400" dirty="0" smtClean="0"/>
              <a:t>PRACTICE QUESTIONS:</a:t>
            </a:r>
          </a:p>
          <a:p>
            <a:endParaRPr lang="en-AU" sz="2400" dirty="0"/>
          </a:p>
          <a:p>
            <a:r>
              <a:rPr lang="en-AU" sz="4400" i="1" dirty="0" smtClean="0"/>
              <a:t> </a:t>
            </a:r>
            <a:r>
              <a:rPr lang="en-US" sz="4400" i="1" dirty="0" smtClean="0">
                <a:latin typeface="Arial"/>
                <a:cs typeface="Arial"/>
              </a:rPr>
              <a:t>What was Trotsky's role in the Revolution of 1905?'</a:t>
            </a:r>
          </a:p>
          <a:p>
            <a:endParaRPr lang="en-AU" sz="4400" i="1" dirty="0" smtClean="0"/>
          </a:p>
          <a:p>
            <a:r>
              <a:rPr lang="en-US" sz="4400" i="1" dirty="0" smtClean="0">
                <a:latin typeface="Arial"/>
                <a:cs typeface="Arial"/>
              </a:rPr>
              <a:t>What was Trotsky's contribution to the revolution of October  1917?</a:t>
            </a:r>
          </a:p>
          <a:p>
            <a:endParaRPr lang="en-AU" sz="2400" dirty="0" smtClean="0"/>
          </a:p>
          <a:p>
            <a:endParaRPr lang="en-AU" sz="2400" dirty="0" smtClean="0"/>
          </a:p>
          <a:p>
            <a:endParaRPr lang="en-AU" sz="2400" i="1" dirty="0">
              <a:latin typeface="Arial"/>
              <a:cs typeface="Arial"/>
            </a:endParaRPr>
          </a:p>
          <a:p>
            <a:endParaRPr lang="en-US" sz="2400" i="1" dirty="0" smtClean="0">
              <a:latin typeface="Arial"/>
              <a:cs typeface="Arial"/>
            </a:endParaRPr>
          </a:p>
          <a:p>
            <a:endParaRPr lang="en-US" sz="2400" b="1" dirty="0" smtClean="0">
              <a:latin typeface="Arial"/>
              <a:cs typeface="Arial"/>
            </a:endParaRPr>
          </a:p>
          <a:p>
            <a:r>
              <a:rPr lang="en-US" sz="2400" dirty="0" smtClean="0"/>
              <a:t> </a:t>
            </a:r>
          </a:p>
          <a:p>
            <a:endParaRPr lang="en-US" sz="2400" dirty="0" smtClean="0"/>
          </a:p>
          <a:p>
            <a:endParaRPr lang="en-US" sz="2400" dirty="0" smtClean="0"/>
          </a:p>
        </p:txBody>
      </p:sp>
    </p:spTree>
    <p:extLst>
      <p:ext uri="{BB962C8B-B14F-4D97-AF65-F5344CB8AC3E}">
        <p14:creationId xmlns:p14="http://schemas.microsoft.com/office/powerpoint/2010/main" val="13581578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Area of study Two</a:t>
            </a:r>
            <a:endParaRPr lang="en-US" dirty="0"/>
          </a:p>
        </p:txBody>
      </p:sp>
      <p:sp>
        <p:nvSpPr>
          <p:cNvPr id="4" name="TextBox 3"/>
          <p:cNvSpPr txBox="1"/>
          <p:nvPr/>
        </p:nvSpPr>
        <p:spPr>
          <a:xfrm>
            <a:off x="783771" y="1805049"/>
            <a:ext cx="7220198" cy="6894195"/>
          </a:xfrm>
          <a:prstGeom prst="rect">
            <a:avLst/>
          </a:prstGeom>
          <a:noFill/>
        </p:spPr>
        <p:txBody>
          <a:bodyPr wrap="square" rtlCol="0">
            <a:spAutoFit/>
          </a:bodyPr>
          <a:lstStyle/>
          <a:p>
            <a:r>
              <a:rPr lang="en-US" sz="3400" dirty="0" smtClean="0"/>
              <a:t>KEY POINTS</a:t>
            </a:r>
          </a:p>
          <a:p>
            <a:endParaRPr lang="en-US" sz="2400" dirty="0"/>
          </a:p>
          <a:p>
            <a:r>
              <a:rPr lang="en-US" sz="2400" dirty="0" smtClean="0"/>
              <a:t>Trotsky played a key role in the Treaty of Brest </a:t>
            </a:r>
            <a:r>
              <a:rPr lang="en-US" sz="2400" dirty="0" err="1" smtClean="0"/>
              <a:t>Litovsk</a:t>
            </a:r>
            <a:r>
              <a:rPr lang="en-US" sz="2400" dirty="0" smtClean="0"/>
              <a:t>. </a:t>
            </a:r>
          </a:p>
          <a:p>
            <a:endParaRPr lang="en-US" sz="2400" dirty="0"/>
          </a:p>
          <a:p>
            <a:r>
              <a:rPr lang="en-US" sz="2400" dirty="0"/>
              <a:t>He was an important member of the Communist Party </a:t>
            </a:r>
            <a:r>
              <a:rPr lang="en-US" sz="2400" dirty="0" smtClean="0"/>
              <a:t>Politburo</a:t>
            </a:r>
          </a:p>
          <a:p>
            <a:endParaRPr lang="en-US" sz="2400" dirty="0" smtClean="0"/>
          </a:p>
          <a:p>
            <a:r>
              <a:rPr lang="en-US" sz="2400" dirty="0"/>
              <a:t>Trotsky’s </a:t>
            </a:r>
            <a:r>
              <a:rPr lang="en-US" sz="2400" dirty="0" err="1"/>
              <a:t>organisation</a:t>
            </a:r>
            <a:r>
              <a:rPr lang="en-US" sz="2400" dirty="0"/>
              <a:t> of the Red Army and political and military leadership during the Civil War </a:t>
            </a:r>
            <a:r>
              <a:rPr lang="en-US" sz="2400" dirty="0" smtClean="0"/>
              <a:t>was </a:t>
            </a:r>
            <a:r>
              <a:rPr lang="en-US" sz="2400" dirty="0"/>
              <a:t>critical. </a:t>
            </a:r>
            <a:endParaRPr lang="en-US" sz="2400" dirty="0" smtClean="0"/>
          </a:p>
          <a:p>
            <a:endParaRPr lang="en-US" sz="2400" dirty="0"/>
          </a:p>
          <a:p>
            <a:r>
              <a:rPr lang="en-US" sz="2400" dirty="0" smtClean="0"/>
              <a:t>Despite his skill as a public speaker and broad popularity, he became unpopular with other Bolsheviks for his arrogance. </a:t>
            </a:r>
          </a:p>
          <a:p>
            <a:endParaRPr lang="en-US" sz="2400" dirty="0"/>
          </a:p>
          <a:p>
            <a:endParaRPr lang="en-US" sz="2400" dirty="0"/>
          </a:p>
          <a:p>
            <a:endParaRPr lang="en-US" sz="2400" dirty="0" smtClean="0"/>
          </a:p>
          <a:p>
            <a:endParaRPr lang="en-US" sz="2400" dirty="0"/>
          </a:p>
          <a:p>
            <a:endParaRPr lang="en-US" sz="2400" dirty="0" smtClean="0"/>
          </a:p>
        </p:txBody>
      </p:sp>
      <p:pic>
        <p:nvPicPr>
          <p:cNvPr id="3" name="Picture 2"/>
          <p:cNvPicPr>
            <a:picLocks noChangeAspect="1"/>
          </p:cNvPicPr>
          <p:nvPr/>
        </p:nvPicPr>
        <p:blipFill>
          <a:blip r:embed="rId2"/>
          <a:stretch>
            <a:fillRect/>
          </a:stretch>
        </p:blipFill>
        <p:spPr>
          <a:xfrm>
            <a:off x="8003969" y="1805049"/>
            <a:ext cx="3916482" cy="4797690"/>
          </a:xfrm>
          <a:prstGeom prst="rect">
            <a:avLst/>
          </a:prstGeom>
        </p:spPr>
      </p:pic>
    </p:spTree>
    <p:extLst>
      <p:ext uri="{BB962C8B-B14F-4D97-AF65-F5344CB8AC3E}">
        <p14:creationId xmlns:p14="http://schemas.microsoft.com/office/powerpoint/2010/main" val="11729215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Area of study TWO</a:t>
            </a:r>
            <a:endParaRPr lang="en-US" dirty="0"/>
          </a:p>
        </p:txBody>
      </p:sp>
      <p:sp>
        <p:nvSpPr>
          <p:cNvPr id="4" name="TextBox 3"/>
          <p:cNvSpPr txBox="1"/>
          <p:nvPr/>
        </p:nvSpPr>
        <p:spPr>
          <a:xfrm>
            <a:off x="783771" y="1805049"/>
            <a:ext cx="5234644" cy="4893647"/>
          </a:xfrm>
          <a:prstGeom prst="rect">
            <a:avLst/>
          </a:prstGeom>
          <a:noFill/>
        </p:spPr>
        <p:txBody>
          <a:bodyPr wrap="square" rtlCol="0">
            <a:spAutoFit/>
          </a:bodyPr>
          <a:lstStyle/>
          <a:p>
            <a:r>
              <a:rPr lang="en-US" sz="2400" dirty="0" smtClean="0"/>
              <a:t>Trotsky deliberately delayed and frustrated the German delegates. </a:t>
            </a:r>
          </a:p>
          <a:p>
            <a:endParaRPr lang="en-US" sz="2400" dirty="0"/>
          </a:p>
          <a:p>
            <a:r>
              <a:rPr lang="en-US" sz="2400" dirty="0" smtClean="0"/>
              <a:t>He believed that mutiny and revolution among the German army was inevitable. Winning over significant opposition from other Bolsheviks</a:t>
            </a:r>
          </a:p>
          <a:p>
            <a:endParaRPr lang="en-US" sz="2400" dirty="0"/>
          </a:p>
          <a:p>
            <a:r>
              <a:rPr lang="en-US" sz="2400" dirty="0" smtClean="0"/>
              <a:t>It never happened. </a:t>
            </a:r>
          </a:p>
          <a:p>
            <a:endParaRPr lang="en-US" sz="2400" dirty="0"/>
          </a:p>
          <a:p>
            <a:r>
              <a:rPr lang="en-US" sz="2400" dirty="0" smtClean="0"/>
              <a:t>The stalling tactic led to the German’s attacking Petrograd and the Bolsheviks moving their capital to Moscow</a:t>
            </a:r>
          </a:p>
        </p:txBody>
      </p:sp>
      <p:pic>
        <p:nvPicPr>
          <p:cNvPr id="5" name="Picture 2" descr="peace conference Brest-L#68.jpg                                00000002 MJA'S USB                      8EF46490:"/>
          <p:cNvPicPr>
            <a:picLocks noChangeAspect="1" noChangeArrowheads="1"/>
          </p:cNvPicPr>
          <p:nvPr/>
        </p:nvPicPr>
        <p:blipFill>
          <a:blip r:embed="rId2" cstate="email">
            <a:lum bright="-14000"/>
            <a:extLst>
              <a:ext uri="{28A0092B-C50C-407E-A947-70E740481C1C}">
                <a14:useLocalDpi xmlns:a14="http://schemas.microsoft.com/office/drawing/2010/main"/>
              </a:ext>
            </a:extLst>
          </a:blip>
          <a:srcRect/>
          <a:stretch>
            <a:fillRect/>
          </a:stretch>
        </p:blipFill>
        <p:spPr bwMode="auto">
          <a:xfrm>
            <a:off x="6258001" y="1596043"/>
            <a:ext cx="5806430" cy="4107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02126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Area of study TWO</a:t>
            </a:r>
            <a:endParaRPr lang="en-US" dirty="0"/>
          </a:p>
        </p:txBody>
      </p:sp>
      <p:sp>
        <p:nvSpPr>
          <p:cNvPr id="4" name="TextBox 3"/>
          <p:cNvSpPr txBox="1"/>
          <p:nvPr/>
        </p:nvSpPr>
        <p:spPr>
          <a:xfrm>
            <a:off x="783771" y="1805049"/>
            <a:ext cx="6315298" cy="4247317"/>
          </a:xfrm>
          <a:prstGeom prst="rect">
            <a:avLst/>
          </a:prstGeom>
          <a:noFill/>
        </p:spPr>
        <p:txBody>
          <a:bodyPr wrap="square" rtlCol="0">
            <a:spAutoFit/>
          </a:bodyPr>
          <a:lstStyle/>
          <a:p>
            <a:r>
              <a:rPr lang="en-US" altLang="en-US" sz="3000" dirty="0" smtClean="0">
                <a:latin typeface="Arial" charset="0"/>
              </a:rPr>
              <a:t>Trotsky became Commissar of War in 1918.</a:t>
            </a:r>
          </a:p>
          <a:p>
            <a:endParaRPr lang="en-US" altLang="en-US" sz="3000" dirty="0" smtClean="0">
              <a:latin typeface="Arial" charset="0"/>
            </a:endParaRPr>
          </a:p>
          <a:p>
            <a:r>
              <a:rPr lang="en-US" altLang="en-US" sz="3000" dirty="0" smtClean="0">
                <a:latin typeface="Arial" charset="0"/>
              </a:rPr>
              <a:t>More than any other leader, Trotsky consolidated the revolution during the emergency of 1918-1920.</a:t>
            </a:r>
          </a:p>
          <a:p>
            <a:endParaRPr lang="en-US" altLang="en-US" sz="3000" dirty="0">
              <a:latin typeface="Arial" charset="0"/>
            </a:endParaRPr>
          </a:p>
          <a:p>
            <a:r>
              <a:rPr lang="en-US" altLang="en-US" sz="3000" dirty="0" smtClean="0">
                <a:latin typeface="Arial" charset="0"/>
              </a:rPr>
              <a:t>He was instrumental in </a:t>
            </a:r>
            <a:r>
              <a:rPr lang="en-US" altLang="en-US" sz="3000" dirty="0" err="1" smtClean="0">
                <a:latin typeface="Arial" charset="0"/>
              </a:rPr>
              <a:t>organising</a:t>
            </a:r>
            <a:r>
              <a:rPr lang="en-US" altLang="en-US" sz="3000" dirty="0" smtClean="0">
                <a:latin typeface="Arial" charset="0"/>
              </a:rPr>
              <a:t> the Red Army</a:t>
            </a:r>
            <a:endParaRPr lang="en-US" altLang="en-US" sz="3000" dirty="0">
              <a:latin typeface="Arial" charset="0"/>
            </a:endParaRPr>
          </a:p>
        </p:txBody>
      </p:sp>
      <p:pic>
        <p:nvPicPr>
          <p:cNvPr id="6" name="Picture 5" descr="Leo_Trotzki_1918.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7847214" y="216765"/>
            <a:ext cx="3906981" cy="6500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61814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Area of study TWO</a:t>
            </a:r>
            <a:endParaRPr lang="en-US" dirty="0"/>
          </a:p>
        </p:txBody>
      </p:sp>
      <p:sp>
        <p:nvSpPr>
          <p:cNvPr id="4" name="TextBox 3"/>
          <p:cNvSpPr txBox="1"/>
          <p:nvPr/>
        </p:nvSpPr>
        <p:spPr>
          <a:xfrm>
            <a:off x="783771" y="1805048"/>
            <a:ext cx="6135189" cy="5262979"/>
          </a:xfrm>
          <a:prstGeom prst="rect">
            <a:avLst/>
          </a:prstGeom>
          <a:noFill/>
        </p:spPr>
        <p:txBody>
          <a:bodyPr wrap="square" rtlCol="0">
            <a:spAutoFit/>
          </a:bodyPr>
          <a:lstStyle/>
          <a:p>
            <a:r>
              <a:rPr lang="en-US" altLang="en-US" sz="2400" dirty="0" smtClean="0"/>
              <a:t>Trotsky combined charismatic persuasiveness with brilliant logistic skills.</a:t>
            </a:r>
          </a:p>
          <a:p>
            <a:endParaRPr lang="en-US" altLang="en-US" sz="2400" dirty="0" smtClean="0"/>
          </a:p>
          <a:p>
            <a:r>
              <a:rPr lang="en-US" altLang="en-US" sz="2400" dirty="0" smtClean="0"/>
              <a:t>When his Red soldiers were frightened by British tanks, he had the </a:t>
            </a:r>
            <a:r>
              <a:rPr lang="en-US" altLang="en-US" sz="2400" dirty="0" err="1" smtClean="0"/>
              <a:t>Putilov</a:t>
            </a:r>
            <a:r>
              <a:rPr lang="en-US" altLang="en-US" sz="2400" dirty="0" smtClean="0"/>
              <a:t> </a:t>
            </a:r>
            <a:r>
              <a:rPr lang="en-US" altLang="en-US" sz="2400" dirty="0" err="1" smtClean="0"/>
              <a:t>Steekworks</a:t>
            </a:r>
            <a:r>
              <a:rPr lang="en-US" altLang="en-US" sz="2400" dirty="0" smtClean="0"/>
              <a:t> knock up some Red </a:t>
            </a:r>
            <a:r>
              <a:rPr lang="ja-JP" altLang="en-US" sz="2400" dirty="0" smtClean="0"/>
              <a:t>‘</a:t>
            </a:r>
            <a:r>
              <a:rPr lang="en-US" altLang="ja-JP" sz="2400" dirty="0" smtClean="0"/>
              <a:t>tanks</a:t>
            </a:r>
            <a:r>
              <a:rPr lang="ja-JP" altLang="en-US" sz="2400" dirty="0" smtClean="0"/>
              <a:t>’</a:t>
            </a:r>
            <a:r>
              <a:rPr lang="en-US" altLang="ja-JP" sz="2400" dirty="0" smtClean="0"/>
              <a:t> to reassure his troops.</a:t>
            </a:r>
          </a:p>
          <a:p>
            <a:endParaRPr lang="en-US" altLang="en-US" sz="2400" dirty="0"/>
          </a:p>
          <a:p>
            <a:r>
              <a:rPr lang="en-US" sz="2400" dirty="0" smtClean="0">
                <a:ea typeface="ＭＳ Ｐゴシック" charset="0"/>
                <a:cs typeface="ＭＳ Ｐゴシック" charset="0"/>
              </a:rPr>
              <a:t>Trotsky now displayed extraordinary </a:t>
            </a:r>
            <a:r>
              <a:rPr lang="en-US" sz="2400" dirty="0" err="1" smtClean="0">
                <a:ea typeface="ＭＳ Ｐゴシック" charset="0"/>
                <a:cs typeface="ＭＳ Ｐゴシック" charset="0"/>
              </a:rPr>
              <a:t>organisational</a:t>
            </a:r>
            <a:r>
              <a:rPr lang="en-US" sz="2400" dirty="0" smtClean="0">
                <a:ea typeface="ＭＳ Ｐゴシック" charset="0"/>
                <a:cs typeface="ＭＳ Ｐゴシック" charset="0"/>
              </a:rPr>
              <a:t> skills in logistics: providing weapons, ammunition, food and medical supplies to a large army fighting on multiple fronts.</a:t>
            </a:r>
          </a:p>
          <a:p>
            <a:endParaRPr lang="en-US" altLang="en-US" sz="2400" dirty="0"/>
          </a:p>
        </p:txBody>
      </p:sp>
      <p:pic>
        <p:nvPicPr>
          <p:cNvPr id="5" name="Picture 2" descr="Trotsky_on guard the rev#80.jpg                                00000002 MJA'S USB                      8EF46490:"/>
          <p:cNvPicPr>
            <a:picLocks noChangeAspect="1" noChangeArrowheads="1"/>
          </p:cNvPicPr>
          <p:nvPr/>
        </p:nvPicPr>
        <p:blipFill>
          <a:blip r:embed="rId2" cstate="email">
            <a:lum bright="-8000"/>
            <a:extLst>
              <a:ext uri="{28A0092B-C50C-407E-A947-70E740481C1C}">
                <a14:useLocalDpi xmlns:a14="http://schemas.microsoft.com/office/drawing/2010/main"/>
              </a:ext>
            </a:extLst>
          </a:blip>
          <a:srcRect/>
          <a:stretch>
            <a:fillRect/>
          </a:stretch>
        </p:blipFill>
        <p:spPr bwMode="auto">
          <a:xfrm>
            <a:off x="7141369" y="274320"/>
            <a:ext cx="4506913"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5966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Area of study TWO</a:t>
            </a:r>
            <a:endParaRPr lang="en-US" dirty="0"/>
          </a:p>
        </p:txBody>
      </p:sp>
      <p:sp>
        <p:nvSpPr>
          <p:cNvPr id="4" name="TextBox 3"/>
          <p:cNvSpPr txBox="1"/>
          <p:nvPr/>
        </p:nvSpPr>
        <p:spPr>
          <a:xfrm>
            <a:off x="783771" y="1805049"/>
            <a:ext cx="4824549" cy="4893647"/>
          </a:xfrm>
          <a:prstGeom prst="rect">
            <a:avLst/>
          </a:prstGeom>
          <a:noFill/>
        </p:spPr>
        <p:txBody>
          <a:bodyPr wrap="square" rtlCol="0">
            <a:spAutoFit/>
          </a:bodyPr>
          <a:lstStyle/>
          <a:p>
            <a:r>
              <a:rPr lang="en-US" sz="2400" dirty="0" smtClean="0"/>
              <a:t>Soviet propaganda </a:t>
            </a:r>
            <a:r>
              <a:rPr lang="en-US" sz="2400" dirty="0" err="1" smtClean="0"/>
              <a:t>potrayed</a:t>
            </a:r>
            <a:r>
              <a:rPr lang="en-US" sz="2400" dirty="0" smtClean="0"/>
              <a:t> him slaying the ‘White Dragon’.</a:t>
            </a:r>
          </a:p>
          <a:p>
            <a:endParaRPr lang="en-US" sz="2400" dirty="0"/>
          </a:p>
          <a:p>
            <a:r>
              <a:rPr lang="en-US" sz="2400" dirty="0" smtClean="0">
                <a:ea typeface="ＭＳ Ｐゴシック" charset="0"/>
                <a:cs typeface="ＭＳ Ｐゴシック" charset="0"/>
              </a:rPr>
              <a:t>Trotsky also made new use of an existing technology, building an </a:t>
            </a:r>
            <a:r>
              <a:rPr lang="en-US" sz="2400" dirty="0" err="1" smtClean="0">
                <a:ea typeface="ＭＳ Ｐゴシック" charset="0"/>
                <a:cs typeface="ＭＳ Ｐゴシック" charset="0"/>
              </a:rPr>
              <a:t>armoured</a:t>
            </a:r>
            <a:r>
              <a:rPr lang="en-US" sz="2400" dirty="0" smtClean="0">
                <a:ea typeface="ＭＳ Ｐゴシック" charset="0"/>
                <a:cs typeface="ＭＳ Ｐゴシック" charset="0"/>
              </a:rPr>
              <a:t> train, taking control of the railways system, and using it to </a:t>
            </a:r>
            <a:r>
              <a:rPr lang="en-US" sz="2400" dirty="0" err="1" smtClean="0">
                <a:ea typeface="ＭＳ Ｐゴシック" charset="0"/>
                <a:cs typeface="ＭＳ Ｐゴシック" charset="0"/>
              </a:rPr>
              <a:t>criss-cross</a:t>
            </a:r>
            <a:r>
              <a:rPr lang="en-US" sz="2400" dirty="0" smtClean="0">
                <a:ea typeface="ＭＳ Ｐゴシック" charset="0"/>
                <a:cs typeface="ＭＳ Ｐゴシック" charset="0"/>
              </a:rPr>
              <a:t> Russia from battle front to battle front.</a:t>
            </a:r>
          </a:p>
          <a:p>
            <a:endParaRPr lang="en-US" sz="2400" dirty="0">
              <a:ea typeface="ＭＳ Ｐゴシック" charset="0"/>
              <a:cs typeface="ＭＳ Ｐゴシック" charset="0"/>
            </a:endParaRPr>
          </a:p>
          <a:p>
            <a:r>
              <a:rPr lang="en-US" sz="2400" dirty="0" smtClean="0">
                <a:ea typeface="ＭＳ Ｐゴシック" charset="0"/>
                <a:cs typeface="ＭＳ Ｐゴシック" charset="0"/>
              </a:rPr>
              <a:t>Red army troops thought he was almost superhuman.</a:t>
            </a:r>
          </a:p>
          <a:p>
            <a:endParaRPr lang="en-US" sz="2400" dirty="0" smtClean="0"/>
          </a:p>
        </p:txBody>
      </p:sp>
      <p:pic>
        <p:nvPicPr>
          <p:cNvPr id="5" name="Picture 4" descr="TrotskySlayingtheDragon1918.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6000750" y="0"/>
            <a:ext cx="5962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66737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Area of study TWO</a:t>
            </a:r>
            <a:endParaRPr lang="en-US" dirty="0"/>
          </a:p>
        </p:txBody>
      </p:sp>
      <p:sp>
        <p:nvSpPr>
          <p:cNvPr id="4" name="TextBox 3"/>
          <p:cNvSpPr txBox="1"/>
          <p:nvPr/>
        </p:nvSpPr>
        <p:spPr>
          <a:xfrm>
            <a:off x="783771" y="1805049"/>
            <a:ext cx="4976949" cy="4524315"/>
          </a:xfrm>
          <a:prstGeom prst="rect">
            <a:avLst/>
          </a:prstGeom>
          <a:noFill/>
        </p:spPr>
        <p:txBody>
          <a:bodyPr wrap="square" rtlCol="0">
            <a:spAutoFit/>
          </a:bodyPr>
          <a:lstStyle/>
          <a:p>
            <a:r>
              <a:rPr lang="en-US" sz="3000" dirty="0" smtClean="0"/>
              <a:t>White propaganda</a:t>
            </a:r>
          </a:p>
          <a:p>
            <a:endParaRPr lang="en-US" sz="3000" dirty="0"/>
          </a:p>
          <a:p>
            <a:r>
              <a:rPr lang="en-US" sz="3000" dirty="0" smtClean="0"/>
              <a:t>The White Armies made much of Trotsky’s Jewish background</a:t>
            </a:r>
          </a:p>
          <a:p>
            <a:endParaRPr lang="en-US" sz="3000" dirty="0"/>
          </a:p>
          <a:p>
            <a:r>
              <a:rPr lang="en-US" sz="3000" dirty="0" smtClean="0"/>
              <a:t>They assumed this would paint him as an ‘outsider’ to Russian peasants. </a:t>
            </a:r>
          </a:p>
          <a:p>
            <a:endParaRPr lang="en-US" sz="2400" dirty="0"/>
          </a:p>
          <a:p>
            <a:endParaRPr lang="en-US" sz="2400" dirty="0" smtClean="0"/>
          </a:p>
        </p:txBody>
      </p:sp>
      <p:pic>
        <p:nvPicPr>
          <p:cNvPr id="5" name="Picture 4" descr="WhiteArmyPropagandaPosterOfTrotsky.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34113" y="381000"/>
            <a:ext cx="4583113"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32205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Area of study TWO</a:t>
            </a:r>
            <a:endParaRPr lang="en-US" dirty="0"/>
          </a:p>
        </p:txBody>
      </p:sp>
      <p:sp>
        <p:nvSpPr>
          <p:cNvPr id="4" name="TextBox 3"/>
          <p:cNvSpPr txBox="1"/>
          <p:nvPr/>
        </p:nvSpPr>
        <p:spPr>
          <a:xfrm>
            <a:off x="783771" y="1805049"/>
            <a:ext cx="5418909" cy="6001643"/>
          </a:xfrm>
          <a:prstGeom prst="rect">
            <a:avLst/>
          </a:prstGeom>
          <a:noFill/>
        </p:spPr>
        <p:txBody>
          <a:bodyPr wrap="square" rtlCol="0">
            <a:spAutoFit/>
          </a:bodyPr>
          <a:lstStyle/>
          <a:p>
            <a:r>
              <a:rPr lang="en-US" sz="2400" dirty="0" smtClean="0"/>
              <a:t>Trotsky was responsible for the transfer of the 1917 Red Guard into the larger and more </a:t>
            </a:r>
            <a:r>
              <a:rPr lang="en-US" sz="2400" dirty="0" err="1" smtClean="0"/>
              <a:t>diciplined</a:t>
            </a:r>
            <a:r>
              <a:rPr lang="en-US" sz="2400" dirty="0" smtClean="0"/>
              <a:t> Red Army. </a:t>
            </a:r>
          </a:p>
          <a:p>
            <a:endParaRPr lang="en-US" sz="2400" dirty="0"/>
          </a:p>
          <a:p>
            <a:r>
              <a:rPr lang="en-US" altLang="en-US" sz="2400" dirty="0" smtClean="0"/>
              <a:t>Historian </a:t>
            </a:r>
            <a:r>
              <a:rPr lang="en-US" altLang="en-US" sz="2400" b="1" dirty="0" smtClean="0"/>
              <a:t>Michael Lynch </a:t>
            </a:r>
            <a:r>
              <a:rPr lang="en-US" altLang="en-US" sz="2400" dirty="0" smtClean="0"/>
              <a:t>argues that: </a:t>
            </a:r>
          </a:p>
          <a:p>
            <a:endParaRPr lang="en-US" altLang="en-US" sz="2400" dirty="0"/>
          </a:p>
          <a:p>
            <a:r>
              <a:rPr lang="en-US" altLang="en-US" sz="2400" i="1" dirty="0" smtClean="0"/>
              <a:t>Trotsky did understand the issues of discipline and deference that had been raised as early as Soviet Order number 1 (1917), and did initially try to create an  army without ranks and badges, but quickly discovered that this would not work. </a:t>
            </a:r>
          </a:p>
          <a:p>
            <a:endParaRPr lang="en-US" sz="2400" dirty="0" smtClean="0"/>
          </a:p>
          <a:p>
            <a:endParaRPr lang="en-US" sz="2400" dirty="0"/>
          </a:p>
          <a:p>
            <a:endParaRPr lang="en-US" sz="2400" dirty="0" smtClean="0"/>
          </a:p>
        </p:txBody>
      </p:sp>
      <p:pic>
        <p:nvPicPr>
          <p:cNvPr id="5" name="Picture 2" descr="Red Guard_crimea.jpg                                           00000002 MJA'S USB                      8EF46490:"/>
          <p:cNvPicPr>
            <a:picLocks noChangeAspect="1" noChangeArrowheads="1"/>
          </p:cNvPicPr>
          <p:nvPr/>
        </p:nvPicPr>
        <p:blipFill>
          <a:blip r:embed="rId2" cstate="email">
            <a:lum bright="-12000"/>
            <a:extLst>
              <a:ext uri="{28A0092B-C50C-407E-A947-70E740481C1C}">
                <a14:useLocalDpi xmlns:a14="http://schemas.microsoft.com/office/drawing/2010/main"/>
              </a:ext>
            </a:extLst>
          </a:blip>
          <a:srcRect/>
          <a:stretch>
            <a:fillRect/>
          </a:stretch>
        </p:blipFill>
        <p:spPr bwMode="auto">
          <a:xfrm>
            <a:off x="6400800" y="396240"/>
            <a:ext cx="5575300" cy="6271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01863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Area of study TWO</a:t>
            </a:r>
            <a:endParaRPr lang="en-US" dirty="0"/>
          </a:p>
        </p:txBody>
      </p:sp>
      <p:sp>
        <p:nvSpPr>
          <p:cNvPr id="4" name="TextBox 3"/>
          <p:cNvSpPr txBox="1"/>
          <p:nvPr/>
        </p:nvSpPr>
        <p:spPr>
          <a:xfrm>
            <a:off x="783771" y="1805049"/>
            <a:ext cx="5418909" cy="6524863"/>
          </a:xfrm>
          <a:prstGeom prst="rect">
            <a:avLst/>
          </a:prstGeom>
          <a:noFill/>
        </p:spPr>
        <p:txBody>
          <a:bodyPr wrap="square" rtlCol="0">
            <a:spAutoFit/>
          </a:bodyPr>
          <a:lstStyle/>
          <a:p>
            <a:r>
              <a:rPr lang="en-US" sz="2400" dirty="0" smtClean="0"/>
              <a:t>Trotsky was known for his ruthless attitude towards victory. </a:t>
            </a:r>
          </a:p>
          <a:p>
            <a:endParaRPr lang="en-US" altLang="en-US" sz="2400" i="1" dirty="0"/>
          </a:p>
          <a:p>
            <a:r>
              <a:rPr lang="en-US" altLang="en-US" sz="2400" dirty="0" smtClean="0"/>
              <a:t>After 200 hundred Red Army deserters were captured, he ordered all of them to be executed</a:t>
            </a:r>
          </a:p>
          <a:p>
            <a:endParaRPr lang="en-US" altLang="en-US" sz="2400" i="1" dirty="0" smtClean="0"/>
          </a:p>
          <a:p>
            <a:r>
              <a:rPr lang="en-US" altLang="en-US" sz="2400" dirty="0" smtClean="0"/>
              <a:t>Historian </a:t>
            </a:r>
            <a:r>
              <a:rPr lang="en-US" altLang="en-US" sz="2400" dirty="0" err="1" smtClean="0"/>
              <a:t>Deutcher</a:t>
            </a:r>
            <a:r>
              <a:rPr lang="en-US" altLang="en-US" sz="2400" dirty="0" smtClean="0"/>
              <a:t>: </a:t>
            </a:r>
          </a:p>
          <a:p>
            <a:endParaRPr lang="en-US" altLang="en-US" sz="2600" i="1" dirty="0"/>
          </a:p>
          <a:p>
            <a:r>
              <a:rPr lang="en-US" altLang="en-US" sz="2600" i="1" dirty="0" smtClean="0"/>
              <a:t>“Trotsky had not shrunk from using Terror in the Civil War</a:t>
            </a:r>
            <a:r>
              <a:rPr lang="is-IS" altLang="en-US" sz="2600" i="1" dirty="0" smtClean="0"/>
              <a:t>…. </a:t>
            </a:r>
            <a:r>
              <a:rPr lang="en-US" altLang="en-US" sz="2600" i="1" dirty="0" smtClean="0"/>
              <a:t>H</a:t>
            </a:r>
            <a:r>
              <a:rPr lang="is-IS" altLang="en-US" sz="2600" i="1" dirty="0" smtClean="0"/>
              <a:t>e was a little fond of it as a surgeon is fond of bloodshed”</a:t>
            </a:r>
            <a:endParaRPr lang="en-US" altLang="en-US" sz="2600" dirty="0"/>
          </a:p>
          <a:p>
            <a:endParaRPr lang="en-US" altLang="en-US" sz="2400" i="1" dirty="0" smtClean="0"/>
          </a:p>
          <a:p>
            <a:endParaRPr lang="en-US" sz="2400" dirty="0" smtClean="0"/>
          </a:p>
          <a:p>
            <a:endParaRPr lang="en-US" sz="2400" dirty="0"/>
          </a:p>
          <a:p>
            <a:endParaRPr lang="en-US" sz="2400" dirty="0" smtClean="0"/>
          </a:p>
        </p:txBody>
      </p:sp>
      <p:pic>
        <p:nvPicPr>
          <p:cNvPr id="5" name="Picture 2" descr="Red Guard_crimea.jpg                                           00000002 MJA'S USB                      8EF46490:"/>
          <p:cNvPicPr>
            <a:picLocks noChangeAspect="1" noChangeArrowheads="1"/>
          </p:cNvPicPr>
          <p:nvPr/>
        </p:nvPicPr>
        <p:blipFill>
          <a:blip r:embed="rId2" cstate="email">
            <a:lum bright="-12000"/>
            <a:extLst>
              <a:ext uri="{28A0092B-C50C-407E-A947-70E740481C1C}">
                <a14:useLocalDpi xmlns:a14="http://schemas.microsoft.com/office/drawing/2010/main"/>
              </a:ext>
            </a:extLst>
          </a:blip>
          <a:srcRect/>
          <a:stretch>
            <a:fillRect/>
          </a:stretch>
        </p:blipFill>
        <p:spPr bwMode="auto">
          <a:xfrm>
            <a:off x="6400800" y="396240"/>
            <a:ext cx="5575300" cy="6271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69546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Area of study TWO</a:t>
            </a:r>
            <a:endParaRPr lang="en-US" dirty="0"/>
          </a:p>
        </p:txBody>
      </p:sp>
      <p:sp>
        <p:nvSpPr>
          <p:cNvPr id="4" name="TextBox 3"/>
          <p:cNvSpPr txBox="1"/>
          <p:nvPr/>
        </p:nvSpPr>
        <p:spPr>
          <a:xfrm>
            <a:off x="783771" y="1805049"/>
            <a:ext cx="5418909" cy="6124754"/>
          </a:xfrm>
          <a:prstGeom prst="rect">
            <a:avLst/>
          </a:prstGeom>
          <a:noFill/>
        </p:spPr>
        <p:txBody>
          <a:bodyPr wrap="square" rtlCol="0">
            <a:spAutoFit/>
          </a:bodyPr>
          <a:lstStyle/>
          <a:p>
            <a:r>
              <a:rPr lang="en-AU" sz="2400" dirty="0" smtClean="0"/>
              <a:t>On the execution of the Romanovs Trotsky said: </a:t>
            </a:r>
          </a:p>
          <a:p>
            <a:endParaRPr lang="en-AU" sz="2400" dirty="0"/>
          </a:p>
          <a:p>
            <a:r>
              <a:rPr lang="en-AU" sz="2800" i="1" dirty="0" smtClean="0"/>
              <a:t>“</a:t>
            </a:r>
            <a:r>
              <a:rPr lang="en-AU" sz="2800" i="1" dirty="0"/>
              <a:t>The execution of the Tsar and his family was needed not only to frighten, horrify and </a:t>
            </a:r>
            <a:r>
              <a:rPr lang="en-AU" sz="2800" i="1" dirty="0" err="1"/>
              <a:t>instill</a:t>
            </a:r>
            <a:r>
              <a:rPr lang="en-AU" sz="2800" i="1" dirty="0"/>
              <a:t> a sense of hopelessness in the enemy, but also to shake up our own ranks, to show that there was no retreating, that ahead lay total victory or total doom”.</a:t>
            </a:r>
            <a:endParaRPr lang="en-US" sz="2800" i="1" dirty="0"/>
          </a:p>
          <a:p>
            <a:endParaRPr lang="en-US" altLang="en-US" sz="2400" i="1" dirty="0" smtClean="0"/>
          </a:p>
          <a:p>
            <a:endParaRPr lang="en-US" sz="2400" dirty="0" smtClean="0"/>
          </a:p>
          <a:p>
            <a:endParaRPr lang="en-US" sz="2400" dirty="0"/>
          </a:p>
          <a:p>
            <a:endParaRPr lang="en-US" sz="2400" dirty="0" smtClean="0"/>
          </a:p>
        </p:txBody>
      </p:sp>
      <p:pic>
        <p:nvPicPr>
          <p:cNvPr id="3" name="Picture 2"/>
          <p:cNvPicPr>
            <a:picLocks noChangeAspect="1"/>
          </p:cNvPicPr>
          <p:nvPr/>
        </p:nvPicPr>
        <p:blipFill>
          <a:blip r:embed="rId2"/>
          <a:stretch>
            <a:fillRect/>
          </a:stretch>
        </p:blipFill>
        <p:spPr>
          <a:xfrm>
            <a:off x="6590210" y="1111249"/>
            <a:ext cx="4915990" cy="5302897"/>
          </a:xfrm>
          <a:prstGeom prst="rect">
            <a:avLst/>
          </a:prstGeom>
        </p:spPr>
      </p:pic>
    </p:spTree>
    <p:extLst>
      <p:ext uri="{BB962C8B-B14F-4D97-AF65-F5344CB8AC3E}">
        <p14:creationId xmlns:p14="http://schemas.microsoft.com/office/powerpoint/2010/main" val="13638354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Area of study one</a:t>
            </a:r>
            <a:endParaRPr lang="en-US" dirty="0"/>
          </a:p>
        </p:txBody>
      </p:sp>
      <p:sp>
        <p:nvSpPr>
          <p:cNvPr id="4" name="TextBox 3"/>
          <p:cNvSpPr txBox="1"/>
          <p:nvPr/>
        </p:nvSpPr>
        <p:spPr>
          <a:xfrm>
            <a:off x="783771" y="1805049"/>
            <a:ext cx="7220198" cy="4524315"/>
          </a:xfrm>
          <a:prstGeom prst="rect">
            <a:avLst/>
          </a:prstGeom>
          <a:noFill/>
        </p:spPr>
        <p:txBody>
          <a:bodyPr wrap="square" rtlCol="0">
            <a:spAutoFit/>
          </a:bodyPr>
          <a:lstStyle/>
          <a:p>
            <a:r>
              <a:rPr lang="en-US" sz="2400" dirty="0" smtClean="0"/>
              <a:t>In the lead up to 1905, Trotsky had been exiled for his socialist lectures</a:t>
            </a:r>
            <a:r>
              <a:rPr lang="en-US" sz="2400" dirty="0"/>
              <a:t> </a:t>
            </a:r>
            <a:r>
              <a:rPr lang="en-US" sz="2400" dirty="0" smtClean="0"/>
              <a:t>and writing in </a:t>
            </a:r>
            <a:r>
              <a:rPr lang="en-US" sz="2400" i="1" dirty="0" err="1" smtClean="0"/>
              <a:t>Iskra</a:t>
            </a:r>
            <a:endParaRPr lang="en-US" sz="2400" i="1" dirty="0" smtClean="0"/>
          </a:p>
          <a:p>
            <a:endParaRPr lang="en-US" sz="2400" dirty="0"/>
          </a:p>
          <a:p>
            <a:r>
              <a:rPr lang="en-US" sz="2400" dirty="0" smtClean="0"/>
              <a:t>At the 1903 Social Democrat Congress he supported the Mensheviks when they split from the Bolsheviks</a:t>
            </a:r>
          </a:p>
          <a:p>
            <a:endParaRPr lang="en-US" sz="2400" dirty="0"/>
          </a:p>
          <a:p>
            <a:r>
              <a:rPr lang="en-US" sz="2400" dirty="0" smtClean="0"/>
              <a:t>Despite this, he attempted, on many occasions, to reunite the ‘warring factions’</a:t>
            </a:r>
          </a:p>
          <a:p>
            <a:endParaRPr lang="en-US" sz="2400" dirty="0"/>
          </a:p>
          <a:p>
            <a:r>
              <a:rPr lang="en-US" sz="2400" dirty="0" smtClean="0"/>
              <a:t>On his return, he helped establish the Petrograd Soviet in 1905. At age 26, he is elected chairman of the Soviet. </a:t>
            </a:r>
          </a:p>
          <a:p>
            <a:endParaRPr lang="en-US" sz="2400" dirty="0" smtClean="0"/>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01939" y="1196789"/>
            <a:ext cx="3865148" cy="5338482"/>
          </a:xfrm>
          <a:prstGeom prst="rect">
            <a:avLst/>
          </a:prstGeom>
        </p:spPr>
      </p:pic>
    </p:spTree>
    <p:extLst>
      <p:ext uri="{BB962C8B-B14F-4D97-AF65-F5344CB8AC3E}">
        <p14:creationId xmlns:p14="http://schemas.microsoft.com/office/powerpoint/2010/main" val="1661007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Area of study TWO</a:t>
            </a:r>
            <a:endParaRPr lang="en-US" dirty="0"/>
          </a:p>
        </p:txBody>
      </p:sp>
      <p:sp>
        <p:nvSpPr>
          <p:cNvPr id="4" name="TextBox 3"/>
          <p:cNvSpPr txBox="1"/>
          <p:nvPr/>
        </p:nvSpPr>
        <p:spPr>
          <a:xfrm>
            <a:off x="783771" y="1805049"/>
            <a:ext cx="5418909" cy="6001643"/>
          </a:xfrm>
          <a:prstGeom prst="rect">
            <a:avLst/>
          </a:prstGeom>
          <a:noFill/>
        </p:spPr>
        <p:txBody>
          <a:bodyPr wrap="square" rtlCol="0">
            <a:spAutoFit/>
          </a:bodyPr>
          <a:lstStyle/>
          <a:p>
            <a:r>
              <a:rPr lang="en-AU" altLang="en-US" sz="2400" dirty="0" smtClean="0"/>
              <a:t>He strengthened the Red Army by conscripting 50,000 former Tsarist officers to lead the Red Army. </a:t>
            </a:r>
          </a:p>
          <a:p>
            <a:endParaRPr lang="en-AU" altLang="en-US" sz="2400" dirty="0"/>
          </a:p>
          <a:p>
            <a:r>
              <a:rPr lang="en-AU" altLang="en-US" sz="2400" dirty="0" smtClean="0"/>
              <a:t>Each one was shadowed by a </a:t>
            </a:r>
            <a:r>
              <a:rPr lang="en-AU" altLang="en-US" sz="2400" dirty="0" err="1" smtClean="0"/>
              <a:t>politcal</a:t>
            </a:r>
            <a:r>
              <a:rPr lang="en-AU" altLang="en-US" sz="2400" dirty="0" smtClean="0"/>
              <a:t> commissar </a:t>
            </a:r>
          </a:p>
          <a:p>
            <a:endParaRPr lang="en-AU" altLang="en-US" sz="2400" dirty="0"/>
          </a:p>
          <a:p>
            <a:r>
              <a:rPr lang="en-AU" altLang="en-US" sz="2400" dirty="0" smtClean="0"/>
              <a:t>Many of their families had been held hostage by the </a:t>
            </a:r>
            <a:r>
              <a:rPr lang="en-AU" altLang="en-US" sz="2400" dirty="0" err="1" smtClean="0"/>
              <a:t>Cheka</a:t>
            </a:r>
            <a:r>
              <a:rPr lang="en-AU" altLang="en-US" sz="2400" dirty="0" smtClean="0"/>
              <a:t>. </a:t>
            </a:r>
          </a:p>
          <a:p>
            <a:endParaRPr lang="en-AU" altLang="en-US" sz="2400" dirty="0"/>
          </a:p>
          <a:p>
            <a:r>
              <a:rPr lang="en-AU" altLang="en-US" sz="2400" dirty="0" smtClean="0"/>
              <a:t>By 1920, the Red Army had grown to 5 million men</a:t>
            </a:r>
            <a:endParaRPr lang="en-US" altLang="en-US" sz="2600" dirty="0"/>
          </a:p>
          <a:p>
            <a:endParaRPr lang="en-US" altLang="en-US" sz="2400" i="1" dirty="0" smtClean="0"/>
          </a:p>
          <a:p>
            <a:endParaRPr lang="en-US" sz="2400" dirty="0" smtClean="0"/>
          </a:p>
          <a:p>
            <a:endParaRPr lang="en-US" sz="2400" dirty="0"/>
          </a:p>
          <a:p>
            <a:endParaRPr lang="en-US" sz="2400" dirty="0" smtClean="0"/>
          </a:p>
        </p:txBody>
      </p:sp>
      <p:pic>
        <p:nvPicPr>
          <p:cNvPr id="3" name="Picture 2"/>
          <p:cNvPicPr>
            <a:picLocks noChangeAspect="1"/>
          </p:cNvPicPr>
          <p:nvPr/>
        </p:nvPicPr>
        <p:blipFill>
          <a:blip r:embed="rId2"/>
          <a:stretch>
            <a:fillRect/>
          </a:stretch>
        </p:blipFill>
        <p:spPr>
          <a:xfrm>
            <a:off x="6755130" y="304800"/>
            <a:ext cx="5143500" cy="6248400"/>
          </a:xfrm>
          <a:prstGeom prst="rect">
            <a:avLst/>
          </a:prstGeom>
        </p:spPr>
      </p:pic>
    </p:spTree>
    <p:extLst>
      <p:ext uri="{BB962C8B-B14F-4D97-AF65-F5344CB8AC3E}">
        <p14:creationId xmlns:p14="http://schemas.microsoft.com/office/powerpoint/2010/main" val="15820705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Area of study TWO</a:t>
            </a:r>
            <a:endParaRPr lang="en-US" dirty="0"/>
          </a:p>
        </p:txBody>
      </p:sp>
      <p:sp>
        <p:nvSpPr>
          <p:cNvPr id="4" name="TextBox 3"/>
          <p:cNvSpPr txBox="1"/>
          <p:nvPr/>
        </p:nvSpPr>
        <p:spPr>
          <a:xfrm>
            <a:off x="783771" y="1805049"/>
            <a:ext cx="5540829" cy="4524315"/>
          </a:xfrm>
          <a:prstGeom prst="rect">
            <a:avLst/>
          </a:prstGeom>
          <a:noFill/>
        </p:spPr>
        <p:txBody>
          <a:bodyPr wrap="square" rtlCol="0">
            <a:spAutoFit/>
          </a:bodyPr>
          <a:lstStyle/>
          <a:p>
            <a:r>
              <a:rPr lang="en-US" sz="2400" dirty="0" smtClean="0"/>
              <a:t>Trotsky played a critical role in implementing War Communism</a:t>
            </a:r>
          </a:p>
          <a:p>
            <a:endParaRPr lang="en-US" sz="2400" b="1" dirty="0"/>
          </a:p>
          <a:p>
            <a:r>
              <a:rPr lang="en-US" altLang="en-US" sz="2400" dirty="0" smtClean="0"/>
              <a:t>At the start of 1920, he introduced the idea of </a:t>
            </a:r>
            <a:r>
              <a:rPr lang="ja-JP" altLang="en-US" sz="2400" dirty="0" smtClean="0"/>
              <a:t>‘</a:t>
            </a:r>
            <a:r>
              <a:rPr lang="en-US" altLang="ja-JP" sz="2400" b="1" dirty="0" smtClean="0"/>
              <a:t>the </a:t>
            </a:r>
            <a:r>
              <a:rPr lang="en-US" altLang="ja-JP" sz="2400" b="1" dirty="0" err="1" smtClean="0"/>
              <a:t>militarisation</a:t>
            </a:r>
            <a:r>
              <a:rPr lang="en-US" altLang="ja-JP" sz="2400" b="1" dirty="0" smtClean="0"/>
              <a:t> of </a:t>
            </a:r>
            <a:r>
              <a:rPr lang="en-US" altLang="ja-JP" sz="2400" b="1" dirty="0" err="1" smtClean="0"/>
              <a:t>labour</a:t>
            </a:r>
            <a:r>
              <a:rPr lang="ja-JP" altLang="en-US" sz="2400" dirty="0" smtClean="0"/>
              <a:t>’</a:t>
            </a:r>
            <a:r>
              <a:rPr lang="en-US" altLang="ja-JP" sz="2400" dirty="0" smtClean="0"/>
              <a:t> meaning that, as Commissar for War, he was going to apply military style discipline to industrial production</a:t>
            </a:r>
          </a:p>
          <a:p>
            <a:endParaRPr lang="en-US" sz="2400" dirty="0"/>
          </a:p>
          <a:p>
            <a:r>
              <a:rPr lang="en-US" sz="2400" dirty="0" smtClean="0"/>
              <a:t>A policy that was hated by the 1921 as noted in the </a:t>
            </a:r>
            <a:r>
              <a:rPr lang="en-US" sz="2400" dirty="0" err="1" smtClean="0"/>
              <a:t>greivances</a:t>
            </a:r>
            <a:r>
              <a:rPr lang="en-US" sz="2400" dirty="0" smtClean="0"/>
              <a:t> of The </a:t>
            </a:r>
            <a:r>
              <a:rPr lang="en-US" sz="2400" dirty="0" err="1" smtClean="0"/>
              <a:t>Kronstadt</a:t>
            </a:r>
            <a:r>
              <a:rPr lang="en-US" sz="2400" dirty="0" smtClean="0"/>
              <a:t> Sailors and Alexandra Kollontai</a:t>
            </a:r>
          </a:p>
        </p:txBody>
      </p:sp>
      <p:pic>
        <p:nvPicPr>
          <p:cNvPr id="5" name="Picture 4" descr="111950.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rot="10800000">
            <a:off x="6422568" y="640924"/>
            <a:ext cx="5601792" cy="600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87617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Area of study TWO</a:t>
            </a:r>
            <a:endParaRPr lang="en-US" dirty="0"/>
          </a:p>
        </p:txBody>
      </p:sp>
      <p:sp>
        <p:nvSpPr>
          <p:cNvPr id="4" name="TextBox 3"/>
          <p:cNvSpPr txBox="1"/>
          <p:nvPr/>
        </p:nvSpPr>
        <p:spPr>
          <a:xfrm>
            <a:off x="783771" y="1805048"/>
            <a:ext cx="5495109" cy="4324261"/>
          </a:xfrm>
          <a:prstGeom prst="rect">
            <a:avLst/>
          </a:prstGeom>
          <a:noFill/>
        </p:spPr>
        <p:txBody>
          <a:bodyPr wrap="square" rtlCol="0">
            <a:spAutoFit/>
          </a:bodyPr>
          <a:lstStyle/>
          <a:p>
            <a:r>
              <a:rPr lang="en-US" sz="2400" dirty="0" smtClean="0"/>
              <a:t>Prior to his death, Lenin admitted: </a:t>
            </a:r>
          </a:p>
          <a:p>
            <a:endParaRPr lang="en-US" sz="2400" dirty="0"/>
          </a:p>
          <a:p>
            <a:r>
              <a:rPr lang="is-IS" altLang="en-US" sz="2900" dirty="0" smtClean="0">
                <a:latin typeface="Arial" charset="0"/>
              </a:rPr>
              <a:t>… </a:t>
            </a:r>
            <a:r>
              <a:rPr lang="en-US" altLang="en-US" sz="2900" i="1" dirty="0" smtClean="0">
                <a:latin typeface="Arial" charset="0"/>
              </a:rPr>
              <a:t>Trotsky had</a:t>
            </a:r>
            <a:r>
              <a:rPr lang="en-US" altLang="ja-JP" sz="2900" i="1" dirty="0" smtClean="0">
                <a:latin typeface="Arial" charset="0"/>
              </a:rPr>
              <a:t> </a:t>
            </a:r>
            <a:r>
              <a:rPr lang="ja-JP" altLang="en-US" sz="2900" i="1" dirty="0" smtClean="0">
                <a:latin typeface="Arial" charset="0"/>
              </a:rPr>
              <a:t>“</a:t>
            </a:r>
            <a:r>
              <a:rPr lang="en-US" altLang="ja-JP" sz="2900" i="1" dirty="0" smtClean="0">
                <a:latin typeface="Arial" charset="0"/>
              </a:rPr>
              <a:t>exceptional abilities</a:t>
            </a:r>
            <a:r>
              <a:rPr lang="ja-JP" altLang="en-US" sz="2900" i="1" dirty="0" smtClean="0">
                <a:latin typeface="Arial" charset="0"/>
              </a:rPr>
              <a:t>”</a:t>
            </a:r>
            <a:r>
              <a:rPr lang="en-US" altLang="ja-JP" sz="2900" dirty="0" smtClean="0">
                <a:latin typeface="Arial" charset="0"/>
              </a:rPr>
              <a:t>, calling him the most able man in the committee, but feared </a:t>
            </a:r>
            <a:r>
              <a:rPr lang="ja-JP" altLang="en-US" sz="2900" i="1" dirty="0" smtClean="0">
                <a:latin typeface="Arial" charset="0"/>
              </a:rPr>
              <a:t>“</a:t>
            </a:r>
            <a:r>
              <a:rPr lang="en-US" altLang="ja-JP" sz="2900" i="1" dirty="0" smtClean="0">
                <a:latin typeface="Arial" charset="0"/>
              </a:rPr>
              <a:t>his over-reaching self-confidence</a:t>
            </a:r>
            <a:r>
              <a:rPr lang="ja-JP" altLang="en-US" sz="2900" i="1" dirty="0" smtClean="0">
                <a:latin typeface="Arial" charset="0"/>
              </a:rPr>
              <a:t>”</a:t>
            </a:r>
            <a:r>
              <a:rPr lang="en-US" altLang="ja-JP" sz="2900" i="1" dirty="0" smtClean="0">
                <a:latin typeface="Arial" charset="0"/>
              </a:rPr>
              <a:t> </a:t>
            </a:r>
            <a:r>
              <a:rPr lang="en-US" altLang="ja-JP" sz="2900" dirty="0" smtClean="0">
                <a:latin typeface="Arial" charset="0"/>
              </a:rPr>
              <a:t>and his tendency to concentrate on administrative detail</a:t>
            </a:r>
            <a:r>
              <a:rPr lang="en-US" altLang="ja-JP" sz="2900" b="1" dirty="0" smtClean="0">
                <a:solidFill>
                  <a:schemeClr val="bg1"/>
                </a:solidFill>
                <a:latin typeface="Arial" charset="0"/>
              </a:rPr>
              <a:t>.</a:t>
            </a:r>
          </a:p>
          <a:p>
            <a:endParaRPr lang="en-US" sz="2400" dirty="0" smtClean="0"/>
          </a:p>
        </p:txBody>
      </p:sp>
      <p:pic>
        <p:nvPicPr>
          <p:cNvPr id="5" name="Picture 4" descr="Lenin_CL_Colour.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76850" y="441960"/>
            <a:ext cx="5388430" cy="585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93467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Area of study TWO</a:t>
            </a:r>
            <a:endParaRPr lang="en-US" dirty="0"/>
          </a:p>
        </p:txBody>
      </p:sp>
      <p:sp>
        <p:nvSpPr>
          <p:cNvPr id="4" name="TextBox 3"/>
          <p:cNvSpPr txBox="1"/>
          <p:nvPr/>
        </p:nvSpPr>
        <p:spPr>
          <a:xfrm>
            <a:off x="396241" y="1805048"/>
            <a:ext cx="5882640" cy="5586145"/>
          </a:xfrm>
          <a:prstGeom prst="rect">
            <a:avLst/>
          </a:prstGeom>
          <a:noFill/>
        </p:spPr>
        <p:txBody>
          <a:bodyPr wrap="square" rtlCol="0">
            <a:spAutoFit/>
          </a:bodyPr>
          <a:lstStyle/>
          <a:p>
            <a:r>
              <a:rPr lang="en-AU" altLang="ja-JP" sz="2400" dirty="0" smtClean="0"/>
              <a:t>His arrogance led to his defeat in the leadership struggle with Stalin</a:t>
            </a:r>
          </a:p>
          <a:p>
            <a:endParaRPr lang="en-AU" altLang="ja-JP" sz="2600" b="1" dirty="0">
              <a:solidFill>
                <a:schemeClr val="bg1"/>
              </a:solidFill>
              <a:latin typeface="Arial" charset="0"/>
            </a:endParaRPr>
          </a:p>
          <a:p>
            <a:r>
              <a:rPr lang="en-AU" sz="2600" b="1" dirty="0"/>
              <a:t>Ward: </a:t>
            </a:r>
            <a:endParaRPr lang="en-US" sz="2600" b="1" dirty="0"/>
          </a:p>
          <a:p>
            <a:r>
              <a:rPr lang="en-AU" sz="2400" i="1" dirty="0"/>
              <a:t>“Trotsky and Bukharin might win the argument, but Stalin invariably won the vote”.</a:t>
            </a:r>
            <a:endParaRPr lang="en-US" sz="2400" i="1" dirty="0"/>
          </a:p>
          <a:p>
            <a:r>
              <a:rPr lang="en-AU" sz="3200" dirty="0"/>
              <a:t> </a:t>
            </a:r>
            <a:endParaRPr lang="en-US" sz="3200" dirty="0"/>
          </a:p>
          <a:p>
            <a:r>
              <a:rPr lang="en-AU" sz="2600" b="1" dirty="0" err="1" smtClean="0"/>
              <a:t>Deutscher</a:t>
            </a:r>
            <a:r>
              <a:rPr lang="en-AU" sz="2600" b="1" dirty="0"/>
              <a:t>: </a:t>
            </a:r>
            <a:endParaRPr lang="en-US" sz="2600" b="1" dirty="0"/>
          </a:p>
          <a:p>
            <a:r>
              <a:rPr lang="en-AU" sz="2600" dirty="0"/>
              <a:t>“</a:t>
            </a:r>
            <a:r>
              <a:rPr lang="en-AU" sz="2400" i="1" dirty="0"/>
              <a:t>It seemed to Trotsky almost a bad joke that Stalin, the </a:t>
            </a:r>
            <a:r>
              <a:rPr lang="en-AU" sz="2400" i="1" dirty="0" err="1"/>
              <a:t>willful</a:t>
            </a:r>
            <a:r>
              <a:rPr lang="en-AU" sz="2400" i="1" dirty="0"/>
              <a:t> and sly but shabby and inarticulate man in the background should be his rival”.</a:t>
            </a:r>
            <a:endParaRPr lang="en-US" sz="2400" i="1" dirty="0"/>
          </a:p>
          <a:p>
            <a:endParaRPr lang="en-US" altLang="ja-JP" sz="2900" b="1" dirty="0" smtClean="0">
              <a:solidFill>
                <a:schemeClr val="bg1"/>
              </a:solidFill>
              <a:latin typeface="Arial" charset="0"/>
            </a:endParaRPr>
          </a:p>
          <a:p>
            <a:endParaRPr lang="en-US" sz="2400" dirty="0" smtClean="0"/>
          </a:p>
        </p:txBody>
      </p:sp>
      <p:pic>
        <p:nvPicPr>
          <p:cNvPr id="3" name="Picture 2"/>
          <p:cNvPicPr>
            <a:picLocks noChangeAspect="1"/>
          </p:cNvPicPr>
          <p:nvPr/>
        </p:nvPicPr>
        <p:blipFill>
          <a:blip r:embed="rId2"/>
          <a:stretch>
            <a:fillRect/>
          </a:stretch>
        </p:blipFill>
        <p:spPr>
          <a:xfrm>
            <a:off x="6568441" y="0"/>
            <a:ext cx="5795319" cy="6858000"/>
          </a:xfrm>
          <a:prstGeom prst="rect">
            <a:avLst/>
          </a:prstGeom>
        </p:spPr>
      </p:pic>
    </p:spTree>
    <p:extLst>
      <p:ext uri="{BB962C8B-B14F-4D97-AF65-F5344CB8AC3E}">
        <p14:creationId xmlns:p14="http://schemas.microsoft.com/office/powerpoint/2010/main" val="6805663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Area of study one</a:t>
            </a:r>
            <a:endParaRPr lang="en-US" dirty="0"/>
          </a:p>
        </p:txBody>
      </p:sp>
      <p:sp>
        <p:nvSpPr>
          <p:cNvPr id="4" name="TextBox 3"/>
          <p:cNvSpPr txBox="1"/>
          <p:nvPr/>
        </p:nvSpPr>
        <p:spPr>
          <a:xfrm>
            <a:off x="783771" y="1805049"/>
            <a:ext cx="7220198" cy="4524315"/>
          </a:xfrm>
          <a:prstGeom prst="rect">
            <a:avLst/>
          </a:prstGeom>
          <a:noFill/>
        </p:spPr>
        <p:txBody>
          <a:bodyPr wrap="square" rtlCol="0">
            <a:spAutoFit/>
          </a:bodyPr>
          <a:lstStyle/>
          <a:p>
            <a:r>
              <a:rPr lang="en-US" sz="2400" dirty="0" smtClean="0"/>
              <a:t>The Soviet was formed to discuss </a:t>
            </a:r>
            <a:r>
              <a:rPr lang="en-US" sz="2400" dirty="0" err="1" smtClean="0"/>
              <a:t>greivances</a:t>
            </a:r>
            <a:r>
              <a:rPr lang="en-US" sz="2400" dirty="0" smtClean="0"/>
              <a:t> of workers, created by Sergei Witte’s industrial reforms. </a:t>
            </a:r>
          </a:p>
          <a:p>
            <a:endParaRPr lang="en-US" sz="2400" dirty="0" smtClean="0"/>
          </a:p>
          <a:p>
            <a:r>
              <a:rPr lang="en-US" sz="2400" dirty="0" smtClean="0"/>
              <a:t>It was this Soviet that called for a ‘National General Strike’ in 1905</a:t>
            </a:r>
          </a:p>
          <a:p>
            <a:endParaRPr lang="en-US" sz="2400" dirty="0" smtClean="0"/>
          </a:p>
          <a:p>
            <a:r>
              <a:rPr lang="en-US" sz="2400" dirty="0" smtClean="0"/>
              <a:t>It could then easily be argued, that Trotsky played an influential role in 1905 and thus, an important one in developing a revolutionary situation</a:t>
            </a:r>
          </a:p>
          <a:p>
            <a:endParaRPr lang="en-US" sz="2400" dirty="0"/>
          </a:p>
          <a:p>
            <a:r>
              <a:rPr lang="en-US" sz="2400" dirty="0" smtClean="0"/>
              <a:t>He was exiled for his involvement in the protest. </a:t>
            </a:r>
          </a:p>
          <a:p>
            <a:endParaRPr lang="en-US" sz="2400" dirty="0"/>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01939" y="1196789"/>
            <a:ext cx="3865148" cy="5338482"/>
          </a:xfrm>
          <a:prstGeom prst="rect">
            <a:avLst/>
          </a:prstGeom>
        </p:spPr>
      </p:pic>
    </p:spTree>
    <p:extLst>
      <p:ext uri="{BB962C8B-B14F-4D97-AF65-F5344CB8AC3E}">
        <p14:creationId xmlns:p14="http://schemas.microsoft.com/office/powerpoint/2010/main" val="4895284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Area of study one</a:t>
            </a:r>
            <a:endParaRPr lang="en-US" dirty="0"/>
          </a:p>
        </p:txBody>
      </p:sp>
      <p:sp>
        <p:nvSpPr>
          <p:cNvPr id="4" name="TextBox 3"/>
          <p:cNvSpPr txBox="1"/>
          <p:nvPr/>
        </p:nvSpPr>
        <p:spPr>
          <a:xfrm>
            <a:off x="783771" y="1805049"/>
            <a:ext cx="7220198" cy="5201424"/>
          </a:xfrm>
          <a:prstGeom prst="rect">
            <a:avLst/>
          </a:prstGeom>
          <a:noFill/>
        </p:spPr>
        <p:txBody>
          <a:bodyPr wrap="square" rtlCol="0">
            <a:spAutoFit/>
          </a:bodyPr>
          <a:lstStyle/>
          <a:p>
            <a:r>
              <a:rPr lang="en-US" sz="4400" dirty="0" smtClean="0"/>
              <a:t>In response to the October Manifesto he stated: </a:t>
            </a:r>
          </a:p>
          <a:p>
            <a:endParaRPr lang="en-US" sz="4400" dirty="0"/>
          </a:p>
          <a:p>
            <a:r>
              <a:rPr lang="en-US" sz="4400" i="1" dirty="0" smtClean="0"/>
              <a:t>“we have been given a constitution, but absolutism remains. Everything is given and nothing is given”</a:t>
            </a:r>
          </a:p>
          <a:p>
            <a:endParaRPr lang="en-US" sz="2400" dirty="0"/>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01939" y="1196789"/>
            <a:ext cx="3865148" cy="5338482"/>
          </a:xfrm>
          <a:prstGeom prst="rect">
            <a:avLst/>
          </a:prstGeom>
        </p:spPr>
      </p:pic>
    </p:spTree>
    <p:extLst>
      <p:ext uri="{BB962C8B-B14F-4D97-AF65-F5344CB8AC3E}">
        <p14:creationId xmlns:p14="http://schemas.microsoft.com/office/powerpoint/2010/main" val="20710473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Area of study one</a:t>
            </a:r>
            <a:endParaRPr lang="en-US" dirty="0"/>
          </a:p>
        </p:txBody>
      </p:sp>
      <p:sp>
        <p:nvSpPr>
          <p:cNvPr id="4" name="TextBox 3"/>
          <p:cNvSpPr txBox="1"/>
          <p:nvPr/>
        </p:nvSpPr>
        <p:spPr>
          <a:xfrm>
            <a:off x="783771" y="1805049"/>
            <a:ext cx="7220198" cy="4524315"/>
          </a:xfrm>
          <a:prstGeom prst="rect">
            <a:avLst/>
          </a:prstGeom>
          <a:noFill/>
        </p:spPr>
        <p:txBody>
          <a:bodyPr wrap="square" rtlCol="0">
            <a:spAutoFit/>
          </a:bodyPr>
          <a:lstStyle/>
          <a:p>
            <a:r>
              <a:rPr lang="en-US" sz="4400" dirty="0" smtClean="0"/>
              <a:t>After 1905, he stated that: </a:t>
            </a:r>
          </a:p>
          <a:p>
            <a:endParaRPr lang="en-US" sz="4400" dirty="0" smtClean="0"/>
          </a:p>
          <a:p>
            <a:r>
              <a:rPr lang="en-US" sz="4400" i="1" dirty="0" smtClean="0"/>
              <a:t>“although with a few broken ribs, </a:t>
            </a:r>
            <a:r>
              <a:rPr lang="en-US" sz="4400" i="1" dirty="0" err="1" smtClean="0"/>
              <a:t>Tsarism</a:t>
            </a:r>
            <a:r>
              <a:rPr lang="en-US" sz="4400" i="1" dirty="0" smtClean="0"/>
              <a:t> came out of the experience of 1905 alive and strong enough”</a:t>
            </a:r>
          </a:p>
          <a:p>
            <a:endParaRPr lang="en-US" sz="2400" dirty="0"/>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01939" y="1196789"/>
            <a:ext cx="3865148" cy="5338482"/>
          </a:xfrm>
          <a:prstGeom prst="rect">
            <a:avLst/>
          </a:prstGeom>
        </p:spPr>
      </p:pic>
    </p:spTree>
    <p:extLst>
      <p:ext uri="{BB962C8B-B14F-4D97-AF65-F5344CB8AC3E}">
        <p14:creationId xmlns:p14="http://schemas.microsoft.com/office/powerpoint/2010/main" val="7165820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Area of study one</a:t>
            </a:r>
            <a:endParaRPr lang="en-US" dirty="0"/>
          </a:p>
        </p:txBody>
      </p:sp>
      <p:sp>
        <p:nvSpPr>
          <p:cNvPr id="4" name="TextBox 3"/>
          <p:cNvSpPr txBox="1"/>
          <p:nvPr/>
        </p:nvSpPr>
        <p:spPr>
          <a:xfrm>
            <a:off x="783771" y="1805049"/>
            <a:ext cx="7220198" cy="4108817"/>
          </a:xfrm>
          <a:prstGeom prst="rect">
            <a:avLst/>
          </a:prstGeom>
          <a:noFill/>
        </p:spPr>
        <p:txBody>
          <a:bodyPr wrap="square" rtlCol="0">
            <a:spAutoFit/>
          </a:bodyPr>
          <a:lstStyle/>
          <a:p>
            <a:r>
              <a:rPr lang="en-US" sz="2400" dirty="0" smtClean="0"/>
              <a:t>After 1905, he was sent into exile. He lectured on Socialism around Europe between 1907 and 1917. </a:t>
            </a:r>
          </a:p>
          <a:p>
            <a:endParaRPr lang="en-US" sz="2400" dirty="0"/>
          </a:p>
          <a:p>
            <a:r>
              <a:rPr lang="en-US" sz="2400" dirty="0" smtClean="0"/>
              <a:t>He was absent for the beginning of WW1, the formation and destruction of the Dumas and the many strikes leading up to February 1917. </a:t>
            </a:r>
          </a:p>
          <a:p>
            <a:endParaRPr lang="en-US" sz="2400" dirty="0">
              <a:ea typeface="Calibri" charset="0"/>
              <a:cs typeface="Calibri" charset="0"/>
            </a:endParaRPr>
          </a:p>
          <a:p>
            <a:r>
              <a:rPr lang="en-US" sz="2400" dirty="0" smtClean="0">
                <a:ea typeface="Calibri" charset="0"/>
                <a:cs typeface="Calibri" charset="0"/>
              </a:rPr>
              <a:t>February 1917: The Provisional Government asks the British Govt. to detain Trotsky to prevent his return. </a:t>
            </a:r>
          </a:p>
          <a:p>
            <a:endParaRPr lang="en-US" sz="2100" dirty="0" smtClean="0"/>
          </a:p>
          <a:p>
            <a:endParaRPr lang="en-US" sz="2400" dirty="0" smtClean="0"/>
          </a:p>
        </p:txBody>
      </p:sp>
      <p:pic>
        <p:nvPicPr>
          <p:cNvPr id="3" name="Picture 2"/>
          <p:cNvPicPr>
            <a:picLocks noChangeAspect="1"/>
          </p:cNvPicPr>
          <p:nvPr/>
        </p:nvPicPr>
        <p:blipFill>
          <a:blip r:embed="rId2"/>
          <a:stretch>
            <a:fillRect/>
          </a:stretch>
        </p:blipFill>
        <p:spPr>
          <a:xfrm>
            <a:off x="8317788" y="1458756"/>
            <a:ext cx="3688941" cy="5157196"/>
          </a:xfrm>
          <a:prstGeom prst="rect">
            <a:avLst/>
          </a:prstGeom>
        </p:spPr>
      </p:pic>
    </p:spTree>
    <p:extLst>
      <p:ext uri="{BB962C8B-B14F-4D97-AF65-F5344CB8AC3E}">
        <p14:creationId xmlns:p14="http://schemas.microsoft.com/office/powerpoint/2010/main" val="8173978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Area of study one</a:t>
            </a:r>
            <a:endParaRPr lang="en-US" dirty="0"/>
          </a:p>
        </p:txBody>
      </p:sp>
      <p:sp>
        <p:nvSpPr>
          <p:cNvPr id="4" name="TextBox 3"/>
          <p:cNvSpPr txBox="1"/>
          <p:nvPr/>
        </p:nvSpPr>
        <p:spPr>
          <a:xfrm>
            <a:off x="783771" y="1805049"/>
            <a:ext cx="7220198" cy="5586145"/>
          </a:xfrm>
          <a:prstGeom prst="rect">
            <a:avLst/>
          </a:prstGeom>
          <a:noFill/>
        </p:spPr>
        <p:txBody>
          <a:bodyPr wrap="square" rtlCol="0">
            <a:spAutoFit/>
          </a:bodyPr>
          <a:lstStyle/>
          <a:p>
            <a:r>
              <a:rPr lang="en-US" sz="2400" dirty="0" smtClean="0"/>
              <a:t>Trotsky was actually in New York when Tsar Nicholas abdicated. </a:t>
            </a:r>
          </a:p>
          <a:p>
            <a:endParaRPr lang="en-US" sz="2400" dirty="0"/>
          </a:p>
          <a:p>
            <a:r>
              <a:rPr lang="en-US" sz="2400" dirty="0" smtClean="0"/>
              <a:t>He clearly represented a genuine threat to the stability of the February Revolution and Provisional Government. </a:t>
            </a:r>
          </a:p>
          <a:p>
            <a:endParaRPr lang="en-US" sz="2400" dirty="0" smtClean="0"/>
          </a:p>
          <a:p>
            <a:r>
              <a:rPr lang="en-US" sz="2400" dirty="0" smtClean="0"/>
              <a:t>This can easily be linked to the </a:t>
            </a:r>
            <a:r>
              <a:rPr lang="en-US" sz="2400" dirty="0" err="1" smtClean="0"/>
              <a:t>growin</a:t>
            </a:r>
            <a:r>
              <a:rPr lang="en-US" sz="2400" dirty="0" smtClean="0"/>
              <a:t> power of the Petrograd Soviet. </a:t>
            </a:r>
          </a:p>
          <a:p>
            <a:endParaRPr lang="en-US" sz="2400" dirty="0"/>
          </a:p>
          <a:p>
            <a:r>
              <a:rPr lang="en-US" sz="2400" dirty="0" smtClean="0"/>
              <a:t>With Trotsky returning, the Soviet would have a popular leader. </a:t>
            </a:r>
          </a:p>
          <a:p>
            <a:endParaRPr lang="en-US" sz="2400" dirty="0"/>
          </a:p>
          <a:p>
            <a:endParaRPr lang="en-US" sz="2400" dirty="0" smtClean="0"/>
          </a:p>
          <a:p>
            <a:endParaRPr lang="en-US" sz="2100" dirty="0" smtClean="0"/>
          </a:p>
          <a:p>
            <a:endParaRPr lang="en-US" sz="2400" dirty="0" smtClean="0"/>
          </a:p>
        </p:txBody>
      </p:sp>
      <p:pic>
        <p:nvPicPr>
          <p:cNvPr id="3" name="Picture 2"/>
          <p:cNvPicPr>
            <a:picLocks noChangeAspect="1"/>
          </p:cNvPicPr>
          <p:nvPr/>
        </p:nvPicPr>
        <p:blipFill>
          <a:blip r:embed="rId2"/>
          <a:stretch>
            <a:fillRect/>
          </a:stretch>
        </p:blipFill>
        <p:spPr>
          <a:xfrm>
            <a:off x="8317788" y="1458756"/>
            <a:ext cx="3688941" cy="5157196"/>
          </a:xfrm>
          <a:prstGeom prst="rect">
            <a:avLst/>
          </a:prstGeom>
        </p:spPr>
      </p:pic>
    </p:spTree>
    <p:extLst>
      <p:ext uri="{BB962C8B-B14F-4D97-AF65-F5344CB8AC3E}">
        <p14:creationId xmlns:p14="http://schemas.microsoft.com/office/powerpoint/2010/main" val="10354230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Area of study one</a:t>
            </a:r>
            <a:endParaRPr lang="en-US" dirty="0"/>
          </a:p>
        </p:txBody>
      </p:sp>
      <p:sp>
        <p:nvSpPr>
          <p:cNvPr id="4" name="TextBox 3"/>
          <p:cNvSpPr txBox="1"/>
          <p:nvPr/>
        </p:nvSpPr>
        <p:spPr>
          <a:xfrm>
            <a:off x="783771" y="1805049"/>
            <a:ext cx="7220198" cy="5216813"/>
          </a:xfrm>
          <a:prstGeom prst="rect">
            <a:avLst/>
          </a:prstGeom>
          <a:noFill/>
        </p:spPr>
        <p:txBody>
          <a:bodyPr wrap="square" rtlCol="0">
            <a:spAutoFit/>
          </a:bodyPr>
          <a:lstStyle/>
          <a:p>
            <a:r>
              <a:rPr lang="en-US" sz="4000" i="1" dirty="0"/>
              <a:t>“Trotsky moved like a bright comet across the political sky. He first came to global attention in 1917. By all accounts he was the finest orator of the Russian Revolution</a:t>
            </a:r>
            <a:r>
              <a:rPr lang="en-US" sz="4000" i="1" dirty="0" smtClean="0"/>
              <a:t>.” </a:t>
            </a:r>
          </a:p>
          <a:p>
            <a:endParaRPr lang="en-US" sz="2400" dirty="0"/>
          </a:p>
          <a:p>
            <a:r>
              <a:rPr lang="en-US" sz="2400" dirty="0" smtClean="0"/>
              <a:t>Robert Service</a:t>
            </a:r>
          </a:p>
          <a:p>
            <a:endParaRPr lang="en-US" sz="2100" dirty="0" smtClean="0"/>
          </a:p>
          <a:p>
            <a:endParaRPr lang="en-US" sz="2400" dirty="0" smtClean="0"/>
          </a:p>
        </p:txBody>
      </p:sp>
      <p:pic>
        <p:nvPicPr>
          <p:cNvPr id="3" name="Picture 2"/>
          <p:cNvPicPr>
            <a:picLocks noChangeAspect="1"/>
          </p:cNvPicPr>
          <p:nvPr/>
        </p:nvPicPr>
        <p:blipFill>
          <a:blip r:embed="rId2"/>
          <a:stretch>
            <a:fillRect/>
          </a:stretch>
        </p:blipFill>
        <p:spPr>
          <a:xfrm>
            <a:off x="8317788" y="1458756"/>
            <a:ext cx="3688941" cy="5157196"/>
          </a:xfrm>
          <a:prstGeom prst="rect">
            <a:avLst/>
          </a:prstGeom>
        </p:spPr>
      </p:pic>
    </p:spTree>
    <p:extLst>
      <p:ext uri="{BB962C8B-B14F-4D97-AF65-F5344CB8AC3E}">
        <p14:creationId xmlns:p14="http://schemas.microsoft.com/office/powerpoint/2010/main" val="167291838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Celestial</Template>
  <TotalTime>691</TotalTime>
  <Words>1826</Words>
  <Application>Microsoft Macintosh PowerPoint</Application>
  <PresentationFormat>Widescreen</PresentationFormat>
  <Paragraphs>247</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Calibri Light</vt:lpstr>
      <vt:lpstr>ＭＳ Ｐゴシック</vt:lpstr>
      <vt:lpstr>Celestial</vt:lpstr>
      <vt:lpstr>Trotsky</vt:lpstr>
      <vt:lpstr>Area of study one</vt:lpstr>
      <vt:lpstr>Area of study one</vt:lpstr>
      <vt:lpstr>Area of study one</vt:lpstr>
      <vt:lpstr>Area of study one</vt:lpstr>
      <vt:lpstr>Area of study one</vt:lpstr>
      <vt:lpstr>Area of study one</vt:lpstr>
      <vt:lpstr>Area of study one</vt:lpstr>
      <vt:lpstr>Area of study one</vt:lpstr>
      <vt:lpstr>Area of study one</vt:lpstr>
      <vt:lpstr>Area of study one</vt:lpstr>
      <vt:lpstr>Area of study one</vt:lpstr>
      <vt:lpstr>Area of study one</vt:lpstr>
      <vt:lpstr>Area of study one</vt:lpstr>
      <vt:lpstr>Area of study one</vt:lpstr>
      <vt:lpstr>Area of study one</vt:lpstr>
      <vt:lpstr>Area of study one</vt:lpstr>
      <vt:lpstr>Area of study one</vt:lpstr>
      <vt:lpstr>Area of study one</vt:lpstr>
      <vt:lpstr>Area of study one</vt:lpstr>
      <vt:lpstr>Area of study Two</vt:lpstr>
      <vt:lpstr>Area of study TWO</vt:lpstr>
      <vt:lpstr>Area of study TWO</vt:lpstr>
      <vt:lpstr>Area of study TWO</vt:lpstr>
      <vt:lpstr>Area of study TWO</vt:lpstr>
      <vt:lpstr>Area of study TWO</vt:lpstr>
      <vt:lpstr>Area of study TWO</vt:lpstr>
      <vt:lpstr>Area of study TWO</vt:lpstr>
      <vt:lpstr>Area of study TWO</vt:lpstr>
      <vt:lpstr>Area of study TWO</vt:lpstr>
      <vt:lpstr>Area of study TWO</vt:lpstr>
      <vt:lpstr>Area of study TWO</vt:lpstr>
      <vt:lpstr>Area of study TWO</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Trotsky</dc:title>
  <dc:creator>Ben </dc:creator>
  <cp:lastModifiedBy>Ben </cp:lastModifiedBy>
  <cp:revision>28</cp:revision>
  <cp:lastPrinted>2015-10-30T02:15:23Z</cp:lastPrinted>
  <dcterms:created xsi:type="dcterms:W3CDTF">2015-10-29T08:04:18Z</dcterms:created>
  <dcterms:modified xsi:type="dcterms:W3CDTF">2015-10-30T08:06:21Z</dcterms:modified>
</cp:coreProperties>
</file>