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handoutMasterIdLst>
    <p:handoutMasterId r:id="rId40"/>
  </p:handoutMasterIdLst>
  <p:sldIdLst>
    <p:sldId id="256" r:id="rId2"/>
    <p:sldId id="257" r:id="rId3"/>
    <p:sldId id="262" r:id="rId4"/>
    <p:sldId id="260" r:id="rId5"/>
    <p:sldId id="261" r:id="rId6"/>
    <p:sldId id="258"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2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0067001-223A-4949-9DEE-64D6FCD7ACD5}" type="datetimeFigureOut">
              <a:rPr lang="en-US" smtClean="0"/>
              <a:t>23/10/15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7C7E190-05E5-8F45-9EF5-F5DFBD0B0A66}" type="slidenum">
              <a:rPr lang="en-US" smtClean="0"/>
              <a:t>‹#›</a:t>
            </a:fld>
            <a:endParaRPr lang="en-US"/>
          </a:p>
        </p:txBody>
      </p:sp>
    </p:spTree>
    <p:extLst>
      <p:ext uri="{BB962C8B-B14F-4D97-AF65-F5344CB8AC3E}">
        <p14:creationId xmlns:p14="http://schemas.microsoft.com/office/powerpoint/2010/main" val="27037982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23/10/15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23/10/15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23/10/15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23/10/15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23/10/15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23/10/15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23/10/15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23/10/15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343222"/>
            <a:ext cx="7826681" cy="4339650"/>
          </a:xfrm>
          <a:prstGeom prst="rect">
            <a:avLst/>
          </a:prstGeom>
          <a:noFill/>
        </p:spPr>
        <p:txBody>
          <a:bodyPr wrap="square" rtlCol="0">
            <a:spAutoFit/>
          </a:bodyPr>
          <a:lstStyle/>
          <a:p>
            <a:r>
              <a:rPr lang="en-US" sz="4800" b="1" dirty="0" smtClean="0"/>
              <a:t>HISTORIOGRAPHY </a:t>
            </a:r>
          </a:p>
          <a:p>
            <a:r>
              <a:rPr lang="en-US" sz="4800" b="1" dirty="0" smtClean="0"/>
              <a:t>REVISION</a:t>
            </a:r>
          </a:p>
          <a:p>
            <a:r>
              <a:rPr lang="en-US" sz="4800" b="1" dirty="0" smtClean="0"/>
              <a:t>FRANCE</a:t>
            </a:r>
          </a:p>
          <a:p>
            <a:r>
              <a:rPr lang="en-US" sz="4800" b="1" dirty="0" smtClean="0"/>
              <a:t>RUSSIA </a:t>
            </a:r>
          </a:p>
          <a:p>
            <a:r>
              <a:rPr lang="en-US" sz="4800" b="1" dirty="0" smtClean="0"/>
              <a:t>2015</a:t>
            </a:r>
            <a:endParaRPr lang="en-US" sz="4800" b="1" dirty="0" smtClean="0"/>
          </a:p>
          <a:p>
            <a:endParaRPr lang="en-US" dirty="0"/>
          </a:p>
          <a:p>
            <a:endParaRPr lang="en-US" dirty="0"/>
          </a:p>
        </p:txBody>
      </p:sp>
    </p:spTree>
    <p:extLst>
      <p:ext uri="{BB962C8B-B14F-4D97-AF65-F5344CB8AC3E}">
        <p14:creationId xmlns:p14="http://schemas.microsoft.com/office/powerpoint/2010/main" val="22830587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555093"/>
          </a:xfrm>
          <a:prstGeom prst="rect">
            <a:avLst/>
          </a:prstGeom>
          <a:noFill/>
        </p:spPr>
        <p:txBody>
          <a:bodyPr wrap="square" rtlCol="0">
            <a:spAutoFit/>
          </a:bodyPr>
          <a:lstStyle/>
          <a:p>
            <a:r>
              <a:rPr lang="en-US" sz="3000" b="1" u="sng" dirty="0" smtClean="0"/>
              <a:t>FRANCE – HANDY HISTORIANS</a:t>
            </a:r>
          </a:p>
          <a:p>
            <a:endParaRPr lang="en-US" sz="2000" b="1" dirty="0" smtClean="0"/>
          </a:p>
          <a:p>
            <a:endParaRPr lang="en-US" sz="2000" b="1" dirty="0" smtClean="0"/>
          </a:p>
          <a:p>
            <a:r>
              <a:rPr lang="en-US" sz="2000" b="1" dirty="0" smtClean="0"/>
              <a:t>POST REVISIONIST</a:t>
            </a:r>
          </a:p>
          <a:p>
            <a:endParaRPr lang="en-US" sz="2000" b="1" dirty="0"/>
          </a:p>
          <a:p>
            <a:r>
              <a:rPr lang="en-US" sz="2000" b="1" i="1" dirty="0" smtClean="0"/>
              <a:t>MCPHEE</a:t>
            </a:r>
            <a:r>
              <a:rPr lang="en-US" sz="2000" i="1" dirty="0" smtClean="0"/>
              <a:t> – </a:t>
            </a:r>
            <a:r>
              <a:rPr lang="en-US" sz="2000" dirty="0" smtClean="0"/>
              <a:t>Attempts to combine a number of causes, long and short term, to explain the revolution. His views and quotes are useful to balance your arguments in the source analysis.. </a:t>
            </a:r>
            <a:r>
              <a:rPr lang="en-US" sz="2000" i="1" dirty="0" smtClean="0"/>
              <a:t>‘question d’</a:t>
            </a:r>
          </a:p>
          <a:p>
            <a:endParaRPr lang="en-US" sz="2000" i="1" dirty="0"/>
          </a:p>
          <a:p>
            <a:r>
              <a:rPr lang="en-US" sz="2000" b="1" i="1" dirty="0" smtClean="0"/>
              <a:t>DARNTON</a:t>
            </a:r>
            <a:r>
              <a:rPr lang="en-US" sz="2000" i="1" dirty="0" smtClean="0"/>
              <a:t> – </a:t>
            </a:r>
            <a:r>
              <a:rPr lang="en-US" sz="2000" dirty="0" smtClean="0"/>
              <a:t>Focused on the role that revolutionary literature and culture played in ‘pre-bastille’ France. He is useful to point out more complex explanations for the events of 1789.</a:t>
            </a:r>
            <a:endParaRPr lang="en-US" sz="2000" i="1" dirty="0"/>
          </a:p>
          <a:p>
            <a:endParaRPr lang="en-US" sz="2000"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7902062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7325082"/>
          </a:xfrm>
          <a:prstGeom prst="rect">
            <a:avLst/>
          </a:prstGeom>
          <a:noFill/>
        </p:spPr>
        <p:txBody>
          <a:bodyPr wrap="square" rtlCol="0">
            <a:spAutoFit/>
          </a:bodyPr>
          <a:lstStyle/>
          <a:p>
            <a:r>
              <a:rPr lang="en-US" sz="3000" b="1" u="sng" dirty="0" smtClean="0"/>
              <a:t>RUSSIA – HANDY HISTORIANS</a:t>
            </a:r>
          </a:p>
          <a:p>
            <a:endParaRPr lang="en-US" sz="2000" b="1" dirty="0"/>
          </a:p>
          <a:p>
            <a:r>
              <a:rPr lang="en-US" sz="2000" b="1" dirty="0" smtClean="0"/>
              <a:t>SOVIET </a:t>
            </a:r>
          </a:p>
          <a:p>
            <a:endParaRPr lang="en-US" sz="2000" b="1" dirty="0" smtClean="0"/>
          </a:p>
          <a:p>
            <a:r>
              <a:rPr lang="en-US" sz="2000" b="1" i="1" dirty="0" smtClean="0"/>
              <a:t>HISTORY OF THE CPSU </a:t>
            </a:r>
            <a:r>
              <a:rPr lang="en-US" sz="2000" i="1" dirty="0" smtClean="0"/>
              <a:t>– </a:t>
            </a:r>
            <a:r>
              <a:rPr lang="en-US" sz="2000" dirty="0" smtClean="0"/>
              <a:t>Written specifically as a history of the Communist party, by the party, it presents a noble but biased version of events. This is useful to discuss the popularity of Lenin and Trotsky. </a:t>
            </a:r>
          </a:p>
          <a:p>
            <a:endParaRPr lang="en-US" sz="2000" dirty="0"/>
          </a:p>
          <a:p>
            <a:r>
              <a:rPr lang="en-US" sz="2000" b="1" i="1" dirty="0" smtClean="0"/>
              <a:t>REED</a:t>
            </a:r>
            <a:r>
              <a:rPr lang="en-US" sz="2000" dirty="0" smtClean="0"/>
              <a:t> – An American, present during the revolution, praises the actions of the Bolsheviks and claims that Lenin and Trotsky were well supported by the people. </a:t>
            </a:r>
          </a:p>
          <a:p>
            <a:endParaRPr lang="en-US" sz="2000" dirty="0"/>
          </a:p>
          <a:p>
            <a:r>
              <a:rPr lang="en-US" sz="2000" b="1" i="1" dirty="0" smtClean="0"/>
              <a:t>HILL</a:t>
            </a:r>
            <a:r>
              <a:rPr lang="en-US" sz="2000" dirty="0"/>
              <a:t> </a:t>
            </a:r>
            <a:r>
              <a:rPr lang="en-US" sz="2000" dirty="0" smtClean="0"/>
              <a:t>– A western Marxist, Hill often highlights Lenin’s ability to read situations and respond effectively. </a:t>
            </a:r>
          </a:p>
          <a:p>
            <a:endParaRPr lang="en-US" sz="2000" i="1" dirty="0"/>
          </a:p>
          <a:p>
            <a:r>
              <a:rPr lang="en-US" sz="2000" b="1" i="1" dirty="0" smtClean="0"/>
              <a:t>TROTSKY</a:t>
            </a:r>
            <a:r>
              <a:rPr lang="en-US" sz="2000" i="1" dirty="0" smtClean="0"/>
              <a:t> – </a:t>
            </a:r>
            <a:r>
              <a:rPr lang="en-US" sz="2000" dirty="0" smtClean="0"/>
              <a:t>A participant in the revolution. His views are useful as biased, but ‘eyewitness’ views. </a:t>
            </a:r>
            <a:endParaRPr lang="en-US" sz="2000" i="1" dirty="0" smtClean="0"/>
          </a:p>
          <a:p>
            <a:endParaRPr lang="en-US" sz="2000" dirty="0"/>
          </a:p>
          <a:p>
            <a:endParaRPr lang="en-US" sz="2000" dirty="0" smtClean="0"/>
          </a:p>
          <a:p>
            <a:endParaRPr lang="en-US" sz="2000" dirty="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41335359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740306"/>
          </a:xfrm>
          <a:prstGeom prst="rect">
            <a:avLst/>
          </a:prstGeom>
          <a:noFill/>
        </p:spPr>
        <p:txBody>
          <a:bodyPr wrap="square" rtlCol="0">
            <a:spAutoFit/>
          </a:bodyPr>
          <a:lstStyle/>
          <a:p>
            <a:r>
              <a:rPr lang="en-US" sz="3000" b="1" u="sng" dirty="0" smtClean="0"/>
              <a:t>RUSSIA – HANDY HISTORIANS</a:t>
            </a:r>
          </a:p>
          <a:p>
            <a:endParaRPr lang="en-US" sz="2000" b="1" dirty="0"/>
          </a:p>
          <a:p>
            <a:r>
              <a:rPr lang="en-US" sz="2000" b="1" dirty="0" smtClean="0"/>
              <a:t>WESTERN LIBERAL</a:t>
            </a:r>
            <a:endParaRPr lang="en-US" sz="2000" dirty="0" smtClean="0"/>
          </a:p>
          <a:p>
            <a:endParaRPr lang="en-US" sz="2000" dirty="0" smtClean="0"/>
          </a:p>
          <a:p>
            <a:r>
              <a:rPr lang="en-US" sz="2000" b="1" i="1" dirty="0" smtClean="0"/>
              <a:t>PIPES</a:t>
            </a:r>
            <a:r>
              <a:rPr lang="en-US" sz="2000" i="1" dirty="0" smtClean="0"/>
              <a:t> – </a:t>
            </a:r>
            <a:r>
              <a:rPr lang="en-US" sz="2000" dirty="0" smtClean="0"/>
              <a:t>Highly critical of Lenin and the Bolsheviks. Believes the Bolsheviks stole power and rule through dictatorship. Very useful to attack sources. </a:t>
            </a:r>
          </a:p>
          <a:p>
            <a:endParaRPr lang="en-US" sz="2000" i="1" dirty="0"/>
          </a:p>
          <a:p>
            <a:r>
              <a:rPr lang="en-US" sz="2000" b="1" i="1" dirty="0" smtClean="0"/>
              <a:t>VOLKOGONOV</a:t>
            </a:r>
            <a:r>
              <a:rPr lang="en-US" sz="2000" i="1" dirty="0" smtClean="0"/>
              <a:t> – </a:t>
            </a:r>
            <a:r>
              <a:rPr lang="en-US" sz="2000" dirty="0" smtClean="0"/>
              <a:t>After growing up in Soviet Russia, he reluctantly admitted that Lenin’s atrocities outweighed his achievements. Not as aggressive as Pipes, but he is useful to to balance out Pipes. </a:t>
            </a:r>
          </a:p>
          <a:p>
            <a:endParaRPr lang="en-US" sz="2000" dirty="0" smtClean="0"/>
          </a:p>
          <a:p>
            <a:r>
              <a:rPr lang="en-US" sz="2000" b="1" i="1" dirty="0" smtClean="0"/>
              <a:t>SERVICE</a:t>
            </a:r>
            <a:r>
              <a:rPr lang="en-US" sz="2000" i="1" dirty="0" smtClean="0"/>
              <a:t> - </a:t>
            </a:r>
            <a:r>
              <a:rPr lang="en-US" sz="2000" dirty="0"/>
              <a:t>argues that Marxism was an “infection” and a “virus” that ultimately evolved into a political religion. </a:t>
            </a:r>
            <a:r>
              <a:rPr lang="en-US" sz="2000" dirty="0" smtClean="0"/>
              <a:t>Highly critical of Lenin and Marxism….. As well as Orlando </a:t>
            </a:r>
            <a:r>
              <a:rPr lang="en-US" sz="2000" dirty="0" err="1" smtClean="0"/>
              <a:t>Figes</a:t>
            </a:r>
            <a:r>
              <a:rPr lang="en-US" sz="2000" dirty="0" smtClean="0"/>
              <a:t>! </a:t>
            </a:r>
          </a:p>
          <a:p>
            <a:endParaRPr lang="en-US" sz="1400" b="1" dirty="0" smtClean="0"/>
          </a:p>
          <a:p>
            <a:r>
              <a:rPr lang="en-US" sz="1400" b="1" dirty="0" smtClean="0"/>
              <a:t>*NOTE: </a:t>
            </a:r>
            <a:r>
              <a:rPr lang="en-US" sz="1400" b="1" i="1" dirty="0" smtClean="0"/>
              <a:t>Service has, at times, been considered a revisionist, given the time of his writing, however he is often supportive of Pipes. Stick to his views, rather than his ‘school of thought’</a:t>
            </a:r>
          </a:p>
          <a:p>
            <a:endParaRPr lang="en-US" sz="2000" dirty="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9665391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709529"/>
          </a:xfrm>
          <a:prstGeom prst="rect">
            <a:avLst/>
          </a:prstGeom>
          <a:noFill/>
        </p:spPr>
        <p:txBody>
          <a:bodyPr wrap="square" rtlCol="0">
            <a:spAutoFit/>
          </a:bodyPr>
          <a:lstStyle/>
          <a:p>
            <a:r>
              <a:rPr lang="en-US" sz="3000" b="1" u="sng" dirty="0" smtClean="0"/>
              <a:t>RUSSIA – HANDY HISTORIANS</a:t>
            </a:r>
          </a:p>
          <a:p>
            <a:endParaRPr lang="en-US" sz="2000" b="1" dirty="0"/>
          </a:p>
          <a:p>
            <a:r>
              <a:rPr lang="en-US" sz="2000" b="1" dirty="0" smtClean="0"/>
              <a:t>REVISIONIST</a:t>
            </a:r>
          </a:p>
          <a:p>
            <a:endParaRPr lang="en-US" sz="2000" b="1" i="1" dirty="0"/>
          </a:p>
          <a:p>
            <a:r>
              <a:rPr lang="en-US" sz="2000" b="1" i="1" dirty="0" smtClean="0"/>
              <a:t>FIGES</a:t>
            </a:r>
            <a:r>
              <a:rPr lang="en-US" sz="2000" i="1" dirty="0" smtClean="0"/>
              <a:t> - </a:t>
            </a:r>
            <a:r>
              <a:rPr lang="en-US" sz="2000" dirty="0"/>
              <a:t>gives less time and attention to political ideology </a:t>
            </a:r>
            <a:r>
              <a:rPr lang="en-US" sz="2000" dirty="0" smtClean="0"/>
              <a:t>his </a:t>
            </a:r>
            <a:r>
              <a:rPr lang="en-US" sz="2000" dirty="0"/>
              <a:t>main concern is with ordinary Russians and their motivations and conditions. </a:t>
            </a:r>
            <a:r>
              <a:rPr lang="en-US" sz="2000" dirty="0" smtClean="0"/>
              <a:t>He is useful to balance Soviet / Western debates.</a:t>
            </a:r>
          </a:p>
          <a:p>
            <a:endParaRPr lang="en-US" sz="2000" i="1" dirty="0"/>
          </a:p>
          <a:p>
            <a:r>
              <a:rPr lang="en-US" sz="2000" b="1" i="1" dirty="0" smtClean="0"/>
              <a:t>FITZPATRICK</a:t>
            </a:r>
            <a:r>
              <a:rPr lang="en-US" sz="2000" i="1" dirty="0" smtClean="0"/>
              <a:t> – </a:t>
            </a:r>
            <a:r>
              <a:rPr lang="en-US" sz="2000" dirty="0" smtClean="0"/>
              <a:t>Her quotes are often centered on the experience of ordinary Russians and help explain the impact of many Bolsheviks policies like the Terror, NEP etc.. Excellent for balancing Soviet </a:t>
            </a:r>
            <a:r>
              <a:rPr lang="en-US" sz="2000" dirty="0" err="1" smtClean="0"/>
              <a:t>vs</a:t>
            </a:r>
            <a:r>
              <a:rPr lang="en-US" sz="2000" dirty="0" smtClean="0"/>
              <a:t> Liberal debates. </a:t>
            </a:r>
          </a:p>
          <a:p>
            <a:endParaRPr lang="en-US" sz="2000" i="1" dirty="0" smtClean="0"/>
          </a:p>
          <a:p>
            <a:r>
              <a:rPr lang="en-US" sz="2000" b="1" i="1" dirty="0" smtClean="0"/>
              <a:t>ULAM</a:t>
            </a:r>
            <a:r>
              <a:rPr lang="en-US" sz="2000" i="1" dirty="0" smtClean="0"/>
              <a:t> – </a:t>
            </a:r>
            <a:r>
              <a:rPr lang="en-US" sz="2000" dirty="0" smtClean="0"/>
              <a:t>Although he was not specifically aligned, </a:t>
            </a:r>
            <a:r>
              <a:rPr lang="en-US" sz="2000" dirty="0" err="1" smtClean="0"/>
              <a:t>Ulam</a:t>
            </a:r>
            <a:r>
              <a:rPr lang="en-US" sz="2000" dirty="0" smtClean="0"/>
              <a:t> attempted to simply explain Lenin and the revolution, rather than judge him. Very useful when attempting to balance views between historians. </a:t>
            </a:r>
            <a:endParaRPr lang="en-US" sz="2000" i="1" dirty="0"/>
          </a:p>
          <a:p>
            <a:endParaRPr lang="en-US" sz="2000" dirty="0" smtClean="0"/>
          </a:p>
          <a:p>
            <a:endParaRPr lang="en-US" sz="2000" dirty="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8768815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7201972"/>
          </a:xfrm>
          <a:prstGeom prst="rect">
            <a:avLst/>
          </a:prstGeom>
          <a:noFill/>
        </p:spPr>
        <p:txBody>
          <a:bodyPr wrap="square" rtlCol="0">
            <a:spAutoFit/>
          </a:bodyPr>
          <a:lstStyle/>
          <a:p>
            <a:r>
              <a:rPr lang="en-US" sz="3000" b="1" u="sng" dirty="0" smtClean="0"/>
              <a:t>HOW TO REVISE AND STUDY QUOTES</a:t>
            </a:r>
          </a:p>
          <a:p>
            <a:endParaRPr lang="en-US" b="1" i="1" u="sng" dirty="0"/>
          </a:p>
          <a:p>
            <a:r>
              <a:rPr lang="en-US" dirty="0" smtClean="0"/>
              <a:t>You wont need to remember WHOLE slabs of quotes.</a:t>
            </a:r>
          </a:p>
          <a:p>
            <a:endParaRPr lang="en-US" dirty="0"/>
          </a:p>
          <a:p>
            <a:r>
              <a:rPr lang="en-US" dirty="0" smtClean="0"/>
              <a:t>Shorten the quote and summarize the viewpoint.</a:t>
            </a:r>
          </a:p>
          <a:p>
            <a:endParaRPr lang="en-US" sz="2000" dirty="0"/>
          </a:p>
          <a:p>
            <a:r>
              <a:rPr lang="en-US" sz="2000" dirty="0" smtClean="0"/>
              <a:t>EG:</a:t>
            </a:r>
            <a:r>
              <a:rPr lang="en-US" sz="2000" i="1" dirty="0" smtClean="0"/>
              <a:t> </a:t>
            </a:r>
            <a:r>
              <a:rPr lang="en-US" sz="2000" b="1" i="1" dirty="0" err="1" smtClean="0"/>
              <a:t>Soboul</a:t>
            </a:r>
            <a:r>
              <a:rPr lang="en-US" sz="2000" b="1" i="1" dirty="0" smtClean="0"/>
              <a:t>   </a:t>
            </a:r>
            <a:r>
              <a:rPr lang="en-AU" sz="2000" b="1" i="1" dirty="0"/>
              <a:t>(Marxist) – </a:t>
            </a:r>
            <a:r>
              <a:rPr lang="en-AU" sz="2000" i="1" dirty="0"/>
              <a:t>“a rising class, with a belief in progress, the bourgeoisie saw itself as representing the interests of all and carrying the burdens of the nation as a </a:t>
            </a:r>
            <a:r>
              <a:rPr lang="en-AU" sz="2000" i="1" dirty="0" smtClean="0"/>
              <a:t>whole”</a:t>
            </a:r>
            <a:endParaRPr lang="en-AU" sz="2000" i="1" dirty="0"/>
          </a:p>
          <a:p>
            <a:endParaRPr lang="en-US" sz="2000" dirty="0" smtClean="0"/>
          </a:p>
          <a:p>
            <a:endParaRPr lang="en-US" sz="2000" dirty="0"/>
          </a:p>
          <a:p>
            <a:r>
              <a:rPr lang="en-US" sz="2000" b="1" dirty="0" smtClean="0"/>
              <a:t>SHORTENED: </a:t>
            </a:r>
            <a:r>
              <a:rPr lang="en-US" sz="2000" i="1" dirty="0" smtClean="0"/>
              <a:t>“The bourgeoisie carried the burdens of the nation” </a:t>
            </a:r>
            <a:endParaRPr lang="en-US" sz="2000" b="1" dirty="0" smtClean="0"/>
          </a:p>
          <a:p>
            <a:endParaRPr lang="en-US" sz="2000" b="1" dirty="0" smtClean="0"/>
          </a:p>
          <a:p>
            <a:endParaRPr lang="en-US" sz="2000" b="1" dirty="0"/>
          </a:p>
          <a:p>
            <a:r>
              <a:rPr lang="en-US" sz="2000" b="1" dirty="0" smtClean="0"/>
              <a:t>SUMMARISED VIEWPOINT</a:t>
            </a:r>
            <a:r>
              <a:rPr lang="en-US" sz="2000" b="1" i="1" dirty="0" smtClean="0"/>
              <a:t>: </a:t>
            </a:r>
            <a:r>
              <a:rPr lang="en-US" sz="2000" i="1" dirty="0" smtClean="0"/>
              <a:t>The bourgeoisie had suffered greatly and were actively seeking progressive change for France.  </a:t>
            </a:r>
            <a:endParaRPr lang="en-US" sz="2000" b="1" i="1" dirty="0" smtClean="0"/>
          </a:p>
          <a:p>
            <a:endParaRPr lang="en-US" sz="2000" dirty="0" smtClean="0"/>
          </a:p>
          <a:p>
            <a:endParaRPr lang="en-US" sz="2000" dirty="0"/>
          </a:p>
          <a:p>
            <a:r>
              <a:rPr lang="en-US" sz="2000" dirty="0" smtClean="0"/>
              <a:t> </a:t>
            </a:r>
            <a:endParaRPr lang="en-US" sz="2000" dirty="0"/>
          </a:p>
          <a:p>
            <a:endParaRPr lang="en-US" sz="2000" dirty="0" smtClean="0"/>
          </a:p>
          <a:p>
            <a:endParaRPr lang="en-US" sz="2000" dirty="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5611427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7509749"/>
          </a:xfrm>
          <a:prstGeom prst="rect">
            <a:avLst/>
          </a:prstGeom>
          <a:noFill/>
        </p:spPr>
        <p:txBody>
          <a:bodyPr wrap="square" rtlCol="0">
            <a:spAutoFit/>
          </a:bodyPr>
          <a:lstStyle/>
          <a:p>
            <a:r>
              <a:rPr lang="en-US" sz="3000" b="1" u="sng" dirty="0" smtClean="0"/>
              <a:t>HOW TO REVISE AND STUDY QUOTES</a:t>
            </a:r>
          </a:p>
          <a:p>
            <a:endParaRPr lang="en-US" b="1" i="1" u="sng" dirty="0"/>
          </a:p>
          <a:p>
            <a:r>
              <a:rPr lang="en-US" dirty="0" smtClean="0"/>
              <a:t>You wont need to remember WHOLE slabs of quotes.</a:t>
            </a:r>
          </a:p>
          <a:p>
            <a:endParaRPr lang="en-US" dirty="0"/>
          </a:p>
          <a:p>
            <a:r>
              <a:rPr lang="en-US" dirty="0" smtClean="0"/>
              <a:t>Shorten the quote and summarize the viewpoint.</a:t>
            </a:r>
          </a:p>
          <a:p>
            <a:endParaRPr lang="en-US" sz="2000" dirty="0" smtClean="0"/>
          </a:p>
          <a:p>
            <a:r>
              <a:rPr lang="en-AU" sz="2000" i="1" dirty="0" smtClean="0"/>
              <a:t>EG: </a:t>
            </a:r>
            <a:r>
              <a:rPr lang="en-AU" sz="2000" b="1" i="1" dirty="0" smtClean="0"/>
              <a:t>Pipes</a:t>
            </a:r>
            <a:r>
              <a:rPr lang="en-AU" sz="2000" i="1" dirty="0"/>
              <a:t>: “Russia was governed – or rather misgoverned – by a regime of dual power, under which the soviets subverted the authority of the administration without assuming responsibility for the consequences”</a:t>
            </a:r>
            <a:r>
              <a:rPr lang="en-AU" sz="2000" i="1" dirty="0" smtClean="0"/>
              <a:t>.</a:t>
            </a:r>
          </a:p>
          <a:p>
            <a:endParaRPr lang="en-AU" sz="2000" i="1" dirty="0"/>
          </a:p>
          <a:p>
            <a:r>
              <a:rPr lang="en-US" sz="2000" b="1" dirty="0"/>
              <a:t>SHORTENED: </a:t>
            </a:r>
            <a:r>
              <a:rPr lang="en-US" sz="2000" i="1" dirty="0" smtClean="0"/>
              <a:t>“The Soviets subverted the authority of the administration (Provisional Government). </a:t>
            </a:r>
            <a:endParaRPr lang="en-US" sz="2000" b="1" dirty="0"/>
          </a:p>
          <a:p>
            <a:endParaRPr lang="en-US" sz="2000" b="1" dirty="0"/>
          </a:p>
          <a:p>
            <a:endParaRPr lang="en-US" sz="2000" b="1" dirty="0"/>
          </a:p>
          <a:p>
            <a:r>
              <a:rPr lang="en-US" sz="2000" b="1" dirty="0"/>
              <a:t>SUMMARISED </a:t>
            </a:r>
            <a:r>
              <a:rPr lang="en-US" sz="2000" b="1" dirty="0" smtClean="0"/>
              <a:t>VIEWPOINT: </a:t>
            </a:r>
            <a:r>
              <a:rPr lang="en-US" sz="2000" dirty="0" smtClean="0"/>
              <a:t>The Soviets were irresponsible and deliberately tried to destabilize the Provisional Government. </a:t>
            </a:r>
            <a:endParaRPr lang="en-AU" sz="2000" i="1" dirty="0" smtClean="0"/>
          </a:p>
          <a:p>
            <a:endParaRPr lang="en-AU" sz="2000" i="1" dirty="0"/>
          </a:p>
          <a:p>
            <a:endParaRPr lang="en-AU" sz="2000" i="1" dirty="0"/>
          </a:p>
          <a:p>
            <a:endParaRPr lang="en-US" sz="2000" dirty="0"/>
          </a:p>
          <a:p>
            <a:endParaRPr lang="en-US" sz="2000" dirty="0" smtClean="0"/>
          </a:p>
          <a:p>
            <a:endParaRPr lang="en-US" sz="2000" dirty="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0915939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093976"/>
          </a:xfrm>
          <a:prstGeom prst="rect">
            <a:avLst/>
          </a:prstGeom>
          <a:noFill/>
        </p:spPr>
        <p:txBody>
          <a:bodyPr wrap="square" rtlCol="0">
            <a:spAutoFit/>
          </a:bodyPr>
          <a:lstStyle/>
          <a:p>
            <a:r>
              <a:rPr lang="en-US" sz="3000" b="1" u="sng" dirty="0" smtClean="0"/>
              <a:t>HOW TO USE THEM</a:t>
            </a:r>
            <a:endParaRPr lang="en-US" sz="3000" b="1" dirty="0" smtClean="0"/>
          </a:p>
          <a:p>
            <a:endParaRPr lang="en-US" sz="2000" b="1" u="sng" dirty="0" smtClean="0"/>
          </a:p>
          <a:p>
            <a:r>
              <a:rPr lang="en-US" sz="2000" dirty="0" smtClean="0"/>
              <a:t>It is vitally important to </a:t>
            </a:r>
            <a:r>
              <a:rPr lang="en-US" sz="2000" u="sng" dirty="0" smtClean="0"/>
              <a:t>evaluate</a:t>
            </a:r>
            <a:r>
              <a:rPr lang="en-US" sz="2000" dirty="0" smtClean="0"/>
              <a:t> historians. It wont be enough to ‘parachute’ an appropriate quote into a response. </a:t>
            </a:r>
          </a:p>
          <a:p>
            <a:endParaRPr lang="en-US" sz="2000" dirty="0"/>
          </a:p>
          <a:p>
            <a:r>
              <a:rPr lang="en-US" sz="2000" dirty="0" smtClean="0"/>
              <a:t>It needs to help your argument and you need to show you understand their viewpoint. </a:t>
            </a:r>
          </a:p>
          <a:p>
            <a:endParaRPr lang="en-US" sz="2000" dirty="0"/>
          </a:p>
          <a:p>
            <a:r>
              <a:rPr lang="en-US" sz="2000" b="1" dirty="0" smtClean="0"/>
              <a:t>EXAMPLE (NEP): - WITHOUT EVALUATION</a:t>
            </a:r>
          </a:p>
          <a:p>
            <a:endParaRPr lang="en-US" sz="2000" b="1" dirty="0"/>
          </a:p>
          <a:p>
            <a:r>
              <a:rPr lang="en-US" sz="2000" i="1" dirty="0" smtClean="0"/>
              <a:t>“This representation presents an unreliable view of the popularity of the New Economic Program. Fitzpatrick states that Lenin did have popular appeal with the Russian people. Robert Service believes that the NEP was ‘economically successful while being ideologically damaging. Western Liberals like Pipes saw it as a ‘betrayal of communist ideals’. </a:t>
            </a:r>
            <a:endParaRPr lang="en-US" sz="2000" dirty="0" smtClean="0"/>
          </a:p>
          <a:p>
            <a:endParaRPr lang="en-US" sz="2000" dirty="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90872036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463308"/>
          </a:xfrm>
          <a:prstGeom prst="rect">
            <a:avLst/>
          </a:prstGeom>
          <a:noFill/>
        </p:spPr>
        <p:txBody>
          <a:bodyPr wrap="square" rtlCol="0">
            <a:spAutoFit/>
          </a:bodyPr>
          <a:lstStyle/>
          <a:p>
            <a:r>
              <a:rPr lang="en-US" sz="3000" b="1" u="sng" dirty="0" smtClean="0"/>
              <a:t>HOW TO USE THEM</a:t>
            </a:r>
            <a:endParaRPr lang="en-US" sz="3000" b="1" dirty="0" smtClean="0"/>
          </a:p>
          <a:p>
            <a:endParaRPr lang="en-US" sz="2000" b="1" u="sng" dirty="0" smtClean="0"/>
          </a:p>
          <a:p>
            <a:r>
              <a:rPr lang="en-US" sz="2000" dirty="0" smtClean="0"/>
              <a:t>It is vitally important to </a:t>
            </a:r>
            <a:r>
              <a:rPr lang="en-US" sz="2000" u="sng" dirty="0" smtClean="0"/>
              <a:t>evaluate</a:t>
            </a:r>
            <a:r>
              <a:rPr lang="en-US" sz="2000" dirty="0" smtClean="0"/>
              <a:t> historians. It wont be enough to ‘parachute’ an appropriate quote into a response. </a:t>
            </a:r>
          </a:p>
          <a:p>
            <a:endParaRPr lang="en-US" sz="2000" dirty="0"/>
          </a:p>
          <a:p>
            <a:r>
              <a:rPr lang="en-US" sz="2000" dirty="0" smtClean="0"/>
              <a:t>It needs to help your argument and you need to show you understand their viewpoint. </a:t>
            </a:r>
          </a:p>
          <a:p>
            <a:endParaRPr lang="en-US" sz="2000" dirty="0"/>
          </a:p>
          <a:p>
            <a:r>
              <a:rPr lang="en-US" sz="2000" b="1" dirty="0" smtClean="0"/>
              <a:t>EXAMPLE (NEP): - </a:t>
            </a:r>
            <a:r>
              <a:rPr lang="en-US" sz="2000" b="1" u="sng" dirty="0" smtClean="0"/>
              <a:t>WITH</a:t>
            </a:r>
            <a:r>
              <a:rPr lang="en-US" sz="2000" b="1" dirty="0" smtClean="0"/>
              <a:t> EVALUATION</a:t>
            </a:r>
          </a:p>
          <a:p>
            <a:endParaRPr lang="en-US" sz="2000" b="1" dirty="0"/>
          </a:p>
          <a:p>
            <a:r>
              <a:rPr lang="en-US" i="1" dirty="0" smtClean="0"/>
              <a:t>“This representation presents an unreliable view of the popularity of the New Economic Program. </a:t>
            </a:r>
            <a:r>
              <a:rPr lang="en-US" b="1" i="1" dirty="0" smtClean="0"/>
              <a:t>In defense of the source, </a:t>
            </a:r>
            <a:r>
              <a:rPr lang="en-US" i="1" dirty="0" smtClean="0"/>
              <a:t>Fitzpatrick states that Lenin did have popular appeal with the Russian people. </a:t>
            </a:r>
            <a:r>
              <a:rPr lang="en-US" b="1" i="1" dirty="0" smtClean="0"/>
              <a:t>However,</a:t>
            </a:r>
            <a:r>
              <a:rPr lang="en-US" i="1" dirty="0" smtClean="0"/>
              <a:t> Robert Service believes that the NEP was ‘economically successful while being ideologically damaging </a:t>
            </a:r>
            <a:r>
              <a:rPr lang="en-US" b="1" i="1" dirty="0" smtClean="0"/>
              <a:t>thus suggesting a rift between the source and the reality of the NEP’s impact</a:t>
            </a:r>
            <a:r>
              <a:rPr lang="en-US" i="1" dirty="0" smtClean="0"/>
              <a:t>. Western Liberals like Pipes saw it as a ‘betrayal of communist ideals’ </a:t>
            </a:r>
            <a:r>
              <a:rPr lang="en-US" b="1" i="1" dirty="0" smtClean="0"/>
              <a:t>which would reduce the value of this source as pure propaganda</a:t>
            </a:r>
            <a:r>
              <a:rPr lang="en-US" i="1" dirty="0" smtClean="0"/>
              <a:t>. </a:t>
            </a:r>
            <a:r>
              <a:rPr lang="en-US" b="1" i="1" dirty="0" smtClean="0"/>
              <a:t>A balanced view, free of bias, like that of Fitzpatrick’s provides a more reliable assessment of this source.</a:t>
            </a:r>
            <a:endParaRPr lang="en-US" sz="2000" dirty="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1731085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632585"/>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a:p>
          <a:p>
            <a:r>
              <a:rPr lang="en-US" sz="2500" b="1" u="sng" dirty="0" smtClean="0"/>
              <a:t>EARLY BOLSHEVIK DECREES AND SOCIAL REFORMS</a:t>
            </a:r>
          </a:p>
          <a:p>
            <a:endParaRPr lang="en-US" sz="2000" b="1" dirty="0" smtClean="0"/>
          </a:p>
          <a:p>
            <a:r>
              <a:rPr lang="en-US" sz="2000" b="1" dirty="0" smtClean="0"/>
              <a:t>SOVIET: </a:t>
            </a:r>
            <a:r>
              <a:rPr lang="en-US" sz="2000" dirty="0" smtClean="0"/>
              <a:t>Proclaims all of these great changes as bold, heroic and each decree was a step towards Lenin’s goal.</a:t>
            </a:r>
            <a:endParaRPr lang="en-US" sz="2000" b="1" dirty="0" smtClean="0"/>
          </a:p>
          <a:p>
            <a:endParaRPr lang="en-US" sz="2000" b="1" dirty="0" smtClean="0"/>
          </a:p>
          <a:p>
            <a:r>
              <a:rPr lang="en-US" sz="2000" b="1" dirty="0" smtClean="0"/>
              <a:t>LIBERAL: </a:t>
            </a:r>
            <a:r>
              <a:rPr lang="en-US" sz="2000" dirty="0"/>
              <a:t>C</a:t>
            </a:r>
            <a:r>
              <a:rPr lang="en-US" sz="2000" dirty="0" smtClean="0"/>
              <a:t>laim that Russian people were uninterested in the actions of the Bolsheviks, preferring to meet their immediate needs of food and fuel. They had failed to inspire the people.</a:t>
            </a:r>
            <a:endParaRPr lang="en-US" sz="2000" b="1" dirty="0" smtClean="0"/>
          </a:p>
          <a:p>
            <a:endParaRPr lang="en-US" sz="2000" b="1" dirty="0"/>
          </a:p>
          <a:p>
            <a:r>
              <a:rPr lang="en-US" sz="2000" b="1" dirty="0" smtClean="0"/>
              <a:t>REVISIONIST: </a:t>
            </a:r>
            <a:r>
              <a:rPr lang="en-US" sz="2000" dirty="0" smtClean="0"/>
              <a:t>Examining the reaction of the peasantry, they welcomed some of the changes, especially those on land, however they were less interested in political changes, like the dismissal of the Assembly, but more concerned with the practical, everyday changes to their lives. </a:t>
            </a:r>
          </a:p>
          <a:p>
            <a:endParaRPr lang="en-US" sz="3000" b="1" u="sng" dirty="0"/>
          </a:p>
          <a:p>
            <a:endParaRPr lang="en-US" sz="2000" dirty="0" smtClean="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2058702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170920"/>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TREATY OF BREST-LITOVSK</a:t>
            </a:r>
          </a:p>
          <a:p>
            <a:endParaRPr lang="en-US" sz="2000" b="1" dirty="0" smtClean="0"/>
          </a:p>
          <a:p>
            <a:r>
              <a:rPr lang="en-US" sz="2000" b="1" dirty="0" smtClean="0"/>
              <a:t>SOVIET: </a:t>
            </a:r>
            <a:r>
              <a:rPr lang="en-US" sz="2000" dirty="0" smtClean="0"/>
              <a:t>Would look to highlight the tactical genius of Lenin, as the treaty meant little by the end of the War and defeat of Germany. </a:t>
            </a:r>
          </a:p>
          <a:p>
            <a:endParaRPr lang="en-US" sz="2000" b="1" dirty="0" smtClean="0"/>
          </a:p>
          <a:p>
            <a:r>
              <a:rPr lang="en-US" sz="2000" b="1" dirty="0" smtClean="0"/>
              <a:t>LIBERAL: </a:t>
            </a:r>
            <a:r>
              <a:rPr lang="en-US" sz="2000" dirty="0" smtClean="0"/>
              <a:t>Will highlight the weakness of the Bolshevik party to agree on a course of action, as Trotsky and others did not believe in Lenin’s course of action.</a:t>
            </a:r>
          </a:p>
          <a:p>
            <a:endParaRPr lang="en-US" sz="2000" b="1" dirty="0"/>
          </a:p>
          <a:p>
            <a:r>
              <a:rPr lang="en-US" sz="2000" b="1" dirty="0" smtClean="0"/>
              <a:t>REVISIONIST: </a:t>
            </a:r>
            <a:r>
              <a:rPr lang="en-US" sz="2000" dirty="0" smtClean="0"/>
              <a:t>Would highlight the immediate disaster of losing so much valuable land to Germany, that could have fed the Russian people and helped the Bolsheviks deliver on their promise of ‘Land Peace and Bread’. </a:t>
            </a:r>
            <a:endParaRPr lang="en-US" sz="3000" b="1" u="sng" dirty="0"/>
          </a:p>
          <a:p>
            <a:endParaRPr lang="en-US" sz="2000" dirty="0" smtClean="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613639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3" y="909537"/>
            <a:ext cx="8410249" cy="5940088"/>
          </a:xfrm>
          <a:prstGeom prst="rect">
            <a:avLst/>
          </a:prstGeom>
          <a:noFill/>
        </p:spPr>
        <p:txBody>
          <a:bodyPr wrap="square" rtlCol="0">
            <a:spAutoFit/>
          </a:bodyPr>
          <a:lstStyle/>
          <a:p>
            <a:r>
              <a:rPr lang="en-US" sz="2000" b="1" dirty="0" smtClean="0"/>
              <a:t>WHAT IS IT? </a:t>
            </a:r>
          </a:p>
          <a:p>
            <a:endParaRPr lang="en-US" sz="2000" b="1" dirty="0"/>
          </a:p>
          <a:p>
            <a:r>
              <a:rPr lang="en-US" sz="2000" dirty="0" smtClean="0"/>
              <a:t>Historiography concerns the debates, between historians on the key elements of each revolution. </a:t>
            </a:r>
          </a:p>
          <a:p>
            <a:endParaRPr lang="en-US" sz="2000" b="1" dirty="0"/>
          </a:p>
          <a:p>
            <a:r>
              <a:rPr lang="en-US" sz="2000" b="1" dirty="0" smtClean="0"/>
              <a:t>WHY DO I NEED IT? </a:t>
            </a:r>
          </a:p>
          <a:p>
            <a:endParaRPr lang="en-US" sz="2000" b="1" dirty="0"/>
          </a:p>
          <a:p>
            <a:r>
              <a:rPr lang="en-US" sz="2000" dirty="0" smtClean="0"/>
              <a:t>Knowledge of historiography is the </a:t>
            </a:r>
            <a:r>
              <a:rPr lang="en-US" sz="2000" u="sng" dirty="0" smtClean="0"/>
              <a:t>discriminator</a:t>
            </a:r>
            <a:r>
              <a:rPr lang="en-US" sz="2000" dirty="0" smtClean="0"/>
              <a:t> between average and strong responses. It shows the you understand more than just the key events, but the key debates also</a:t>
            </a:r>
          </a:p>
          <a:p>
            <a:endParaRPr lang="en-US" sz="2000" b="1" dirty="0" smtClean="0"/>
          </a:p>
          <a:p>
            <a:r>
              <a:rPr lang="en-US" sz="2000" b="1" dirty="0" smtClean="0"/>
              <a:t>WHEN DO I NEED IT? </a:t>
            </a:r>
          </a:p>
          <a:p>
            <a:endParaRPr lang="en-US" sz="2000" b="1" dirty="0" smtClean="0"/>
          </a:p>
          <a:p>
            <a:r>
              <a:rPr lang="en-US" sz="2000" dirty="0" smtClean="0"/>
              <a:t>In the source responses. Any time you are asked for ‘different views’. </a:t>
            </a:r>
          </a:p>
          <a:p>
            <a:endParaRPr lang="en-US" sz="2000" b="1" dirty="0"/>
          </a:p>
          <a:p>
            <a:r>
              <a:rPr lang="en-US" sz="2000" b="1" dirty="0" smtClean="0"/>
              <a:t>WHO DO I USE? </a:t>
            </a:r>
          </a:p>
          <a:p>
            <a:endParaRPr lang="en-US" sz="2000" b="1" dirty="0" smtClean="0"/>
          </a:p>
          <a:p>
            <a:r>
              <a:rPr lang="en-US" sz="2000" dirty="0" smtClean="0"/>
              <a:t>Each revolution has three key viewpoints you need to understand. </a:t>
            </a:r>
            <a:endParaRPr lang="en-US" sz="2000" dirty="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7501677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170920"/>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FORMATION/ GROWTH OF THE CHEKA</a:t>
            </a:r>
          </a:p>
          <a:p>
            <a:endParaRPr lang="en-US" sz="2000" b="1" dirty="0" smtClean="0"/>
          </a:p>
          <a:p>
            <a:r>
              <a:rPr lang="en-US" sz="2000" b="1" dirty="0" smtClean="0"/>
              <a:t>SOVIET: </a:t>
            </a:r>
            <a:r>
              <a:rPr lang="en-US" sz="2000" dirty="0" smtClean="0"/>
              <a:t>An obvious interpretation would highlight the need to combat counter-revolution. The mere existence of the White armies can justify their position. </a:t>
            </a:r>
          </a:p>
          <a:p>
            <a:endParaRPr lang="en-US" sz="2000" b="1" dirty="0" smtClean="0"/>
          </a:p>
          <a:p>
            <a:r>
              <a:rPr lang="en-US" sz="2000" b="1" dirty="0" smtClean="0"/>
              <a:t>LIBERAL: </a:t>
            </a:r>
            <a:r>
              <a:rPr lang="en-US" sz="2000" dirty="0" smtClean="0"/>
              <a:t>Will immediately make the connection between Lenin and violent dictatorship. The very nature of the executions highlighted the violent determination of the Bolsheviks. </a:t>
            </a:r>
          </a:p>
          <a:p>
            <a:endParaRPr lang="en-US" sz="2000" b="1" dirty="0"/>
          </a:p>
          <a:p>
            <a:r>
              <a:rPr lang="en-US" sz="2000" b="1" dirty="0" smtClean="0"/>
              <a:t>REVISIONIST: </a:t>
            </a:r>
            <a:r>
              <a:rPr lang="en-US" sz="2000" dirty="0" smtClean="0"/>
              <a:t>Would look to explain the </a:t>
            </a:r>
            <a:r>
              <a:rPr lang="en-US" sz="2000" dirty="0" err="1" smtClean="0"/>
              <a:t>Cheka</a:t>
            </a:r>
            <a:r>
              <a:rPr lang="en-US" sz="2000" dirty="0" smtClean="0"/>
              <a:t> and Terror in context, highlighting the link between the scale of </a:t>
            </a:r>
            <a:r>
              <a:rPr lang="en-US" sz="2000" dirty="0" err="1" smtClean="0"/>
              <a:t>Cheka</a:t>
            </a:r>
            <a:r>
              <a:rPr lang="en-US" sz="2000" dirty="0" smtClean="0"/>
              <a:t> executions against the key events of the Civil War, stating that it was evident of a ‘time and place’. </a:t>
            </a:r>
            <a:endParaRPr lang="en-US" sz="3000" b="1" u="sng" dirty="0"/>
          </a:p>
          <a:p>
            <a:endParaRPr lang="en-US" sz="2000" dirty="0" smtClean="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9955828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478697"/>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CIVIL WAR</a:t>
            </a:r>
          </a:p>
          <a:p>
            <a:endParaRPr lang="en-US" sz="2000" b="1" dirty="0" smtClean="0"/>
          </a:p>
          <a:p>
            <a:r>
              <a:rPr lang="en-US" sz="2000" b="1" dirty="0" smtClean="0"/>
              <a:t>SOVIET: </a:t>
            </a:r>
            <a:r>
              <a:rPr lang="en-US" sz="2000" dirty="0" smtClean="0"/>
              <a:t>Propaganda will highlight the nobility of the cause, claim popular support for a patriotic war. </a:t>
            </a:r>
          </a:p>
          <a:p>
            <a:endParaRPr lang="en-US" sz="2000" b="1" dirty="0" smtClean="0"/>
          </a:p>
          <a:p>
            <a:r>
              <a:rPr lang="en-US" sz="2000" b="1" dirty="0" smtClean="0"/>
              <a:t>LIBERAL: </a:t>
            </a:r>
            <a:r>
              <a:rPr lang="en-US" sz="2000" dirty="0" smtClean="0"/>
              <a:t>Will deny the Bolshevik claim of popular support. This view will credit their win to ruthless leadership and weak opposition.</a:t>
            </a:r>
          </a:p>
          <a:p>
            <a:endParaRPr lang="en-US" sz="2000" b="1" dirty="0"/>
          </a:p>
          <a:p>
            <a:r>
              <a:rPr lang="en-US" sz="2000" b="1" dirty="0" smtClean="0"/>
              <a:t>REVISIONIST: </a:t>
            </a:r>
            <a:r>
              <a:rPr lang="en-US" sz="2000" dirty="0" smtClean="0"/>
              <a:t>Will credit the leadership, organization and propaganda of the Bolsheviks, but will look to point out the complexity of the Civil War – as it was much more than a battle of ‘Reds </a:t>
            </a:r>
            <a:r>
              <a:rPr lang="en-US" sz="2000" dirty="0" err="1" smtClean="0"/>
              <a:t>vs</a:t>
            </a:r>
            <a:r>
              <a:rPr lang="en-US" sz="2000" dirty="0" smtClean="0"/>
              <a:t> Whites’. These historians will also look to determine the participants were often looking to improve their everyday lives, rather than any ideological crusade.   </a:t>
            </a:r>
            <a:endParaRPr lang="en-US" sz="3000" b="1" u="sng" dirty="0"/>
          </a:p>
          <a:p>
            <a:endParaRPr lang="en-US" sz="2000" dirty="0" smtClean="0"/>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3865115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247590"/>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IMPACT OF WAR COMMUNISM</a:t>
            </a:r>
          </a:p>
          <a:p>
            <a:endParaRPr lang="en-US" sz="2000" b="1" dirty="0" smtClean="0"/>
          </a:p>
          <a:p>
            <a:r>
              <a:rPr lang="en-US" sz="2000" b="1" dirty="0" smtClean="0"/>
              <a:t>SOVIET: </a:t>
            </a:r>
            <a:r>
              <a:rPr lang="en-US" sz="2000" dirty="0" smtClean="0"/>
              <a:t>Will claim the effort to be a vital and essential element of Lenin’s plan to destroy capitalist enemies. </a:t>
            </a:r>
          </a:p>
          <a:p>
            <a:endParaRPr lang="en-US" sz="2000" b="1" dirty="0" smtClean="0"/>
          </a:p>
          <a:p>
            <a:r>
              <a:rPr lang="en-US" sz="2000" b="1" dirty="0" smtClean="0"/>
              <a:t>LIBERAL: </a:t>
            </a:r>
            <a:r>
              <a:rPr lang="en-US" sz="2000" dirty="0" smtClean="0"/>
              <a:t>Often highlight the chaos and famine created by the policy. They use this as evidence that the Bolsheviks were incapable of effective leadership.</a:t>
            </a:r>
          </a:p>
          <a:p>
            <a:endParaRPr lang="en-US" sz="2000" b="1" dirty="0"/>
          </a:p>
          <a:p>
            <a:r>
              <a:rPr lang="en-US" sz="2000" b="1" dirty="0" smtClean="0"/>
              <a:t>REVISIONIST: </a:t>
            </a:r>
            <a:r>
              <a:rPr lang="en-US" sz="2000" dirty="0" smtClean="0"/>
              <a:t>At times, they will echo the Soviet view that War Communism was an important element of the Civil War. It was a valuable tool in the war against their ‘social’ enemies. </a:t>
            </a:r>
          </a:p>
          <a:p>
            <a:r>
              <a:rPr lang="en-US" sz="2000" dirty="0" smtClean="0"/>
              <a:t>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4002682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RED TERROR</a:t>
            </a:r>
          </a:p>
          <a:p>
            <a:endParaRPr lang="en-US" sz="2000" b="1" dirty="0" smtClean="0"/>
          </a:p>
          <a:p>
            <a:r>
              <a:rPr lang="en-US" sz="2000" b="1" dirty="0" smtClean="0"/>
              <a:t>SOVIET: </a:t>
            </a:r>
            <a:r>
              <a:rPr lang="en-US" sz="2000" dirty="0" smtClean="0"/>
              <a:t>A new world of hope was created by victory in the Civil War. Terror, while unpleasant, was necessary</a:t>
            </a:r>
          </a:p>
          <a:p>
            <a:endParaRPr lang="en-US" sz="2000" b="1" dirty="0" smtClean="0"/>
          </a:p>
          <a:p>
            <a:r>
              <a:rPr lang="en-US" sz="2000" b="1" dirty="0" smtClean="0"/>
              <a:t>LIBERAL: </a:t>
            </a:r>
            <a:r>
              <a:rPr lang="en-US" sz="2000" dirty="0" smtClean="0"/>
              <a:t>A key sticking point for those critical of Lenin. They will claim it highlights the ruthlessness of Lenin and the dependence of the Bolsheviks on violence. </a:t>
            </a:r>
          </a:p>
          <a:p>
            <a:endParaRPr lang="en-US" sz="2000" b="1" dirty="0"/>
          </a:p>
          <a:p>
            <a:r>
              <a:rPr lang="en-US" sz="2000" b="1" dirty="0" smtClean="0"/>
              <a:t>REVISIONIST: </a:t>
            </a:r>
            <a:r>
              <a:rPr lang="en-US" sz="2000" dirty="0" smtClean="0"/>
              <a:t>Most will highlight that Terror and violence had existed from October 1917, they will claim its escalation during the war was an inevitable reaction to internal enemies.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168619971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247590"/>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OPPOSITION TO BOLSHEVIK RULE</a:t>
            </a:r>
          </a:p>
          <a:p>
            <a:endParaRPr lang="en-US" sz="2000" b="1" dirty="0" smtClean="0"/>
          </a:p>
          <a:p>
            <a:r>
              <a:rPr lang="en-US" sz="2000" b="1" dirty="0" smtClean="0"/>
              <a:t>SOVIET: </a:t>
            </a:r>
            <a:r>
              <a:rPr lang="en-US" sz="2000" dirty="0" smtClean="0"/>
              <a:t>While deny this any real significance, preferring to make the connection of opposition with White and foreign influence. </a:t>
            </a:r>
          </a:p>
          <a:p>
            <a:endParaRPr lang="en-US" sz="2000" b="1" dirty="0" smtClean="0"/>
          </a:p>
          <a:p>
            <a:r>
              <a:rPr lang="en-US" sz="2000" b="1" dirty="0" smtClean="0"/>
              <a:t>LIBERAL: </a:t>
            </a:r>
            <a:r>
              <a:rPr lang="en-US" sz="2000" dirty="0" smtClean="0"/>
              <a:t>Highlights the Kronstadt rebellion as evidence of the failure of Bolshevik rule and policies. The year of 1921 revealed evidence of Communism as a ‘flawed vision’. </a:t>
            </a:r>
          </a:p>
          <a:p>
            <a:endParaRPr lang="en-US" sz="2000" b="1" dirty="0"/>
          </a:p>
          <a:p>
            <a:r>
              <a:rPr lang="en-US" sz="2000" b="1" dirty="0" smtClean="0"/>
              <a:t>REVISIONIST: </a:t>
            </a:r>
            <a:r>
              <a:rPr lang="en-US" sz="2000" dirty="0" smtClean="0"/>
              <a:t>Will also look to Kronstadt, especially the petition as evidence, however will claim opposition was a natural reaction to the situation created by almost a decade of war. The violent reaction of the Bolsheviks was justified to preserve the revolution. </a:t>
            </a:r>
            <a:endParaRPr lang="en-US" sz="2000" i="1"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4607588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632037"/>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10</a:t>
            </a:r>
            <a:r>
              <a:rPr lang="en-US" sz="2500" b="1" u="sng" baseline="30000" dirty="0" smtClean="0"/>
              <a:t>th</a:t>
            </a:r>
            <a:r>
              <a:rPr lang="en-US" sz="2500" b="1" u="sng" dirty="0" smtClean="0"/>
              <a:t> PARTY CONGRESS AND NEP</a:t>
            </a:r>
          </a:p>
          <a:p>
            <a:endParaRPr lang="en-US" sz="2000" b="1" dirty="0" smtClean="0"/>
          </a:p>
          <a:p>
            <a:r>
              <a:rPr lang="en-US" sz="2000" b="1" dirty="0" smtClean="0"/>
              <a:t>SOVIET: </a:t>
            </a:r>
            <a:r>
              <a:rPr lang="en-US" sz="2000" dirty="0" smtClean="0"/>
              <a:t>Argued that the congress allowed unity and the NEP was a small, necessary and controllable step on the road to true Communism. </a:t>
            </a:r>
            <a:endParaRPr lang="en-US" sz="2000" b="1" dirty="0" smtClean="0"/>
          </a:p>
          <a:p>
            <a:endParaRPr lang="en-US" sz="2000" b="1" dirty="0" smtClean="0"/>
          </a:p>
          <a:p>
            <a:r>
              <a:rPr lang="en-US" sz="2000" b="1" dirty="0" smtClean="0"/>
              <a:t>LIBERAL: </a:t>
            </a:r>
            <a:r>
              <a:rPr lang="en-US" sz="2000" dirty="0" smtClean="0"/>
              <a:t>There is no greater evidence that communism was flawed than this ‘ideological retreat’.</a:t>
            </a:r>
          </a:p>
          <a:p>
            <a:endParaRPr lang="en-US" sz="2000" b="1" dirty="0"/>
          </a:p>
          <a:p>
            <a:r>
              <a:rPr lang="en-US" sz="2000" b="1" dirty="0" smtClean="0"/>
              <a:t>REVISIONIST: </a:t>
            </a:r>
            <a:r>
              <a:rPr lang="en-US" sz="2000" dirty="0" smtClean="0"/>
              <a:t>Focusing on the international isolation and internal decimation of Russia, the Bolsheviks had to give in to the peasants needs for their own survival.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9325880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DIVISIONS WITHIN THE PARTY</a:t>
            </a:r>
          </a:p>
          <a:p>
            <a:endParaRPr lang="en-US" sz="2000" b="1" dirty="0" smtClean="0"/>
          </a:p>
          <a:p>
            <a:r>
              <a:rPr lang="en-US" sz="2000" b="1" dirty="0" smtClean="0"/>
              <a:t>SOVIET: </a:t>
            </a:r>
            <a:r>
              <a:rPr lang="en-US" sz="2000" dirty="0" smtClean="0"/>
              <a:t>Lenin’s response to purge enemies within the party was a necessary action, as it identified those who’s dedication to revolution had wavered. </a:t>
            </a:r>
          </a:p>
          <a:p>
            <a:endParaRPr lang="en-US" sz="2000" b="1" dirty="0" smtClean="0"/>
          </a:p>
          <a:p>
            <a:r>
              <a:rPr lang="en-US" sz="2000" b="1" dirty="0" smtClean="0"/>
              <a:t>LIBERAL: </a:t>
            </a:r>
            <a:r>
              <a:rPr lang="en-US" sz="2000" dirty="0" smtClean="0"/>
              <a:t>Focusing on the reactions of identities like Alexandra Kollontai, Liberals will focus on the rejection of Bolshevism from the proletariat – the very group they claimed to represent. </a:t>
            </a:r>
            <a:endParaRPr lang="en-US" sz="2000" b="1" dirty="0"/>
          </a:p>
          <a:p>
            <a:endParaRPr lang="en-US" sz="2000" b="1" dirty="0" smtClean="0"/>
          </a:p>
          <a:p>
            <a:r>
              <a:rPr lang="en-US" sz="2000" b="1" dirty="0" smtClean="0"/>
              <a:t>REVISIONIST: </a:t>
            </a:r>
            <a:r>
              <a:rPr lang="en-US" sz="2000" dirty="0" smtClean="0"/>
              <a:t>Many revisionists will credit the internal opposition to the failure of the Bolshevik plan (or lack thereof). The reality of communism had turned the leadership into ruthless tyrants.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567162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FF0000"/>
                </a:solidFill>
              </a:rPr>
              <a:t>RUSSIA</a:t>
            </a:r>
            <a:r>
              <a:rPr lang="en-US" sz="3000" b="1" u="sng" dirty="0" smtClean="0"/>
              <a:t>:</a:t>
            </a:r>
          </a:p>
          <a:p>
            <a:endParaRPr lang="en-US" sz="2000" b="1" dirty="0" smtClean="0"/>
          </a:p>
          <a:p>
            <a:r>
              <a:rPr lang="en-US" sz="2500" b="1" u="sng" dirty="0" smtClean="0"/>
              <a:t>LENIN’S DEATH</a:t>
            </a:r>
          </a:p>
          <a:p>
            <a:endParaRPr lang="en-US" sz="2000" b="1" dirty="0" smtClean="0"/>
          </a:p>
          <a:p>
            <a:r>
              <a:rPr lang="en-US" sz="2000" b="1" dirty="0" smtClean="0"/>
              <a:t>SOVIET: </a:t>
            </a:r>
            <a:r>
              <a:rPr lang="en-US" sz="2000" dirty="0" smtClean="0"/>
              <a:t>Lenin’s contribution was immense, his actions necessary. His leadership paved the way for the glorious future of Russia </a:t>
            </a:r>
          </a:p>
          <a:p>
            <a:endParaRPr lang="en-US" sz="2000" b="1" dirty="0" smtClean="0"/>
          </a:p>
          <a:p>
            <a:r>
              <a:rPr lang="en-US" sz="2000" b="1" dirty="0" smtClean="0"/>
              <a:t>LIBERAL: </a:t>
            </a:r>
            <a:r>
              <a:rPr lang="en-US" sz="2000" dirty="0" smtClean="0"/>
              <a:t>Lenin was a tyrant, communism a failure and the system of violence created in October 1917 prepared Russia for its inevitable future. </a:t>
            </a:r>
          </a:p>
          <a:p>
            <a:endParaRPr lang="en-US" sz="2000" b="1" dirty="0" smtClean="0"/>
          </a:p>
          <a:p>
            <a:r>
              <a:rPr lang="en-US" sz="2000" b="1" dirty="0" smtClean="0"/>
              <a:t>REVISIONIST: </a:t>
            </a:r>
            <a:r>
              <a:rPr lang="en-US" sz="2000" dirty="0" smtClean="0"/>
              <a:t>Despite his perceived ‘failures’, Lenin was cunning, ruthless and dedicated to his goal. While his actions in war discredit his image, </a:t>
            </a:r>
            <a:r>
              <a:rPr lang="en-US" sz="2000" dirty="0"/>
              <a:t>h</a:t>
            </a:r>
            <a:r>
              <a:rPr lang="en-US" sz="2000" dirty="0" smtClean="0"/>
              <a:t>e spent little of his time in power healthy and in peace, in order to enact the change he had intended.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5095449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LONG TERM ISSUES</a:t>
            </a:r>
          </a:p>
          <a:p>
            <a:endParaRPr lang="en-US" sz="2000" b="1" dirty="0" smtClean="0"/>
          </a:p>
          <a:p>
            <a:r>
              <a:rPr lang="en-US" sz="2000" b="1" dirty="0" smtClean="0"/>
              <a:t>MARXIST: </a:t>
            </a:r>
            <a:r>
              <a:rPr lang="en-US" sz="2000" dirty="0" smtClean="0"/>
              <a:t>Will highlight the outdated practices of the Old Regime, focusing on the tensions created for the fastest growing class, the Bourgeoisie. </a:t>
            </a:r>
          </a:p>
          <a:p>
            <a:endParaRPr lang="en-US" sz="2000" b="1" dirty="0" smtClean="0"/>
          </a:p>
          <a:p>
            <a:r>
              <a:rPr lang="en-US" sz="2000" b="1" dirty="0" smtClean="0"/>
              <a:t>REVISIONIST: </a:t>
            </a:r>
            <a:r>
              <a:rPr lang="en-US" sz="2000" dirty="0" smtClean="0"/>
              <a:t>Will blame the failure of Louis XVI to lead with the effectiveness of his grandfather. His foreign policy decisions forced the economic crisis, a fundamental cause of revolution. </a:t>
            </a:r>
            <a:endParaRPr lang="en-US" sz="2000" b="1" dirty="0" smtClean="0"/>
          </a:p>
          <a:p>
            <a:endParaRPr lang="en-US" sz="2000" b="1" dirty="0"/>
          </a:p>
          <a:p>
            <a:r>
              <a:rPr lang="en-US" sz="2000" b="1" dirty="0" smtClean="0"/>
              <a:t>POST REVISIONIST: </a:t>
            </a:r>
            <a:r>
              <a:rPr lang="en-US" sz="2000" dirty="0" smtClean="0"/>
              <a:t>Will clarify the great burden worn by the peasantry in the countryside generated the greatest distaste for the Monarchy.</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423372549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THE ENLIGHTENMENT</a:t>
            </a:r>
          </a:p>
          <a:p>
            <a:endParaRPr lang="en-US" sz="2000" b="1" dirty="0" smtClean="0"/>
          </a:p>
          <a:p>
            <a:r>
              <a:rPr lang="en-US" sz="2000" b="1" dirty="0" smtClean="0"/>
              <a:t>MARXIST: </a:t>
            </a:r>
            <a:r>
              <a:rPr lang="en-US" sz="2000" dirty="0" smtClean="0"/>
              <a:t>A movement that was fundamental to the Bourgeoisie. The enlightenment helped them establish themselves as a class. </a:t>
            </a:r>
          </a:p>
          <a:p>
            <a:endParaRPr lang="en-US" sz="2000" b="1" dirty="0" smtClean="0"/>
          </a:p>
          <a:p>
            <a:r>
              <a:rPr lang="en-US" sz="2000" b="1" dirty="0" smtClean="0"/>
              <a:t>REVISIONIST: </a:t>
            </a:r>
            <a:r>
              <a:rPr lang="en-US" sz="2000" dirty="0" smtClean="0"/>
              <a:t>Will point to its influence, however will credit the liberal nobility and ‘citizen-nobles’ who brought the ‘American-Spirit’ to France. </a:t>
            </a:r>
            <a:endParaRPr lang="en-US" sz="2000" b="1" dirty="0" smtClean="0"/>
          </a:p>
          <a:p>
            <a:endParaRPr lang="en-US" sz="2000" b="1" dirty="0"/>
          </a:p>
          <a:p>
            <a:r>
              <a:rPr lang="en-US" sz="2000" b="1" dirty="0" smtClean="0"/>
              <a:t>POST REVISIONIST: </a:t>
            </a:r>
            <a:r>
              <a:rPr lang="en-US" sz="2000" dirty="0" smtClean="0"/>
              <a:t>Will acknowledge the existence of the ideas, however its popularity is over stated, as political pornography and scandalous literature was far more influential in generating ‘public opinion’.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3681813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3" y="909537"/>
            <a:ext cx="8410249" cy="5632311"/>
          </a:xfrm>
          <a:prstGeom prst="rect">
            <a:avLst/>
          </a:prstGeom>
          <a:noFill/>
        </p:spPr>
        <p:txBody>
          <a:bodyPr wrap="square" rtlCol="0">
            <a:spAutoFit/>
          </a:bodyPr>
          <a:lstStyle/>
          <a:p>
            <a:r>
              <a:rPr lang="en-US" sz="2800" b="1" u="sng" dirty="0" smtClean="0"/>
              <a:t>WHERE DO I NEED IT ON THE EXAM?</a:t>
            </a:r>
            <a:endParaRPr lang="en-US" sz="3000" b="1" dirty="0"/>
          </a:p>
          <a:p>
            <a:endParaRPr lang="en-US" sz="3000" b="1" dirty="0" smtClean="0"/>
          </a:p>
          <a:p>
            <a:endParaRPr lang="en-US" sz="3000" b="1" dirty="0" smtClean="0"/>
          </a:p>
          <a:p>
            <a:r>
              <a:rPr lang="en-US" sz="3000" b="1" dirty="0" smtClean="0"/>
              <a:t>RUSSIA – X2 10 Mark Questions.....     NO!</a:t>
            </a:r>
          </a:p>
          <a:p>
            <a:endParaRPr lang="en-US" sz="3000" b="1" dirty="0"/>
          </a:p>
          <a:p>
            <a:r>
              <a:rPr lang="en-US" sz="3000" b="1" dirty="0" smtClean="0"/>
              <a:t>RUSSIA SOURCE RESPONSE……          YES!!</a:t>
            </a:r>
          </a:p>
          <a:p>
            <a:endParaRPr lang="en-US" sz="3000" b="1" dirty="0" smtClean="0"/>
          </a:p>
          <a:p>
            <a:r>
              <a:rPr lang="en-US" sz="3000" b="1" dirty="0" smtClean="0"/>
              <a:t>FRANCE SOURCE RESPONSE…...         YES!!</a:t>
            </a:r>
          </a:p>
          <a:p>
            <a:endParaRPr lang="en-US" sz="3000" b="1" dirty="0"/>
          </a:p>
          <a:p>
            <a:r>
              <a:rPr lang="en-US" sz="3000" b="1" dirty="0" smtClean="0"/>
              <a:t>FRANCE ESSAY…..                                NO! </a:t>
            </a:r>
          </a:p>
          <a:p>
            <a:endParaRPr lang="en-US" sz="2000" b="1" dirty="0"/>
          </a:p>
          <a:p>
            <a:endParaRPr lang="en-US" sz="2000" b="1" dirty="0" smtClean="0"/>
          </a:p>
          <a:p>
            <a:endParaRPr lang="en-US" sz="2000" dirty="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417386515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THE CLERGY</a:t>
            </a:r>
          </a:p>
          <a:p>
            <a:endParaRPr lang="en-US" sz="2000" b="1" dirty="0" smtClean="0"/>
          </a:p>
          <a:p>
            <a:r>
              <a:rPr lang="en-US" sz="2000" b="1" dirty="0" smtClean="0"/>
              <a:t>MARXIST: </a:t>
            </a:r>
            <a:r>
              <a:rPr lang="en-US" sz="2000" dirty="0" smtClean="0"/>
              <a:t>Will attack the Clergy and its corruption as a long term cause of the revolution. Its inability to adapt to the needs of a new class of French citizens put it in opposition. </a:t>
            </a:r>
          </a:p>
          <a:p>
            <a:r>
              <a:rPr lang="en-US" sz="2000" dirty="0" smtClean="0"/>
              <a:t> </a:t>
            </a:r>
            <a:endParaRPr lang="en-US" sz="2000" b="1" dirty="0" smtClean="0"/>
          </a:p>
          <a:p>
            <a:r>
              <a:rPr lang="en-US" sz="2000" b="1" dirty="0" smtClean="0"/>
              <a:t>REVISIONIST: </a:t>
            </a:r>
            <a:r>
              <a:rPr lang="en-US" sz="2000" dirty="0" smtClean="0"/>
              <a:t>Will highlight the diversity and liberal nature of the lower clergy. It will also highlight the corrupt upper clergy as an extension of the wealthiest nobility.  </a:t>
            </a:r>
            <a:endParaRPr lang="en-US" sz="2000" b="1" dirty="0"/>
          </a:p>
          <a:p>
            <a:endParaRPr lang="en-US" sz="2000" b="1" dirty="0" smtClean="0"/>
          </a:p>
          <a:p>
            <a:r>
              <a:rPr lang="en-US" sz="2000" b="1" dirty="0" smtClean="0"/>
              <a:t>POST REVISIONIST: </a:t>
            </a:r>
            <a:r>
              <a:rPr lang="en-US" sz="2000" dirty="0" smtClean="0"/>
              <a:t>Often look to defend the role of the clergy within rural France. Its ability to adhere to the needs of the poor suggests their unpopularity is overstated.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62456894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THE ASSEMBLY OF NOTABLES AND PARIS PARLEMENT</a:t>
            </a:r>
          </a:p>
          <a:p>
            <a:endParaRPr lang="en-US" sz="2000" b="1" dirty="0" smtClean="0"/>
          </a:p>
          <a:p>
            <a:r>
              <a:rPr lang="en-US" sz="2000" b="1" dirty="0" smtClean="0"/>
              <a:t>MARXIST: </a:t>
            </a:r>
            <a:r>
              <a:rPr lang="en-US" sz="2000" dirty="0" smtClean="0"/>
              <a:t>Will state that the nobility only fought reform because their own privileges were threatened. </a:t>
            </a:r>
          </a:p>
          <a:p>
            <a:endParaRPr lang="en-US" sz="2000" b="1" dirty="0" smtClean="0"/>
          </a:p>
          <a:p>
            <a:r>
              <a:rPr lang="en-US" sz="2000" b="1" dirty="0" smtClean="0"/>
              <a:t>REVISIONIST: </a:t>
            </a:r>
            <a:r>
              <a:rPr lang="en-US" sz="2000" dirty="0" smtClean="0"/>
              <a:t>Refutes the Marxist position, claiming that the Nobles wanted more radical reforms when opposing the King, making them the first revolutionaries.  </a:t>
            </a:r>
            <a:endParaRPr lang="en-US" sz="2000" dirty="0"/>
          </a:p>
          <a:p>
            <a:endParaRPr lang="en-US" sz="2000" b="1" dirty="0" smtClean="0"/>
          </a:p>
          <a:p>
            <a:r>
              <a:rPr lang="en-US" sz="2000" b="1" dirty="0" smtClean="0"/>
              <a:t>POST REVISIONIST: </a:t>
            </a:r>
            <a:r>
              <a:rPr lang="en-US" sz="2000" dirty="0" smtClean="0"/>
              <a:t>Striking a balance, these historians suggest that the Nobility did promote the notion of ‘public opinion’ and ‘rights’, however they only wished to challenge the King’s reforms in order to protect the future profits from their privilege.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40110327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INEQAULITIES BETWEEN THE STATES</a:t>
            </a:r>
          </a:p>
          <a:p>
            <a:endParaRPr lang="en-US" sz="2000" b="1" dirty="0" smtClean="0"/>
          </a:p>
          <a:p>
            <a:r>
              <a:rPr lang="en-US" sz="2000" b="1" dirty="0" smtClean="0"/>
              <a:t>MARXIST: </a:t>
            </a:r>
            <a:r>
              <a:rPr lang="en-US" sz="2000" dirty="0" smtClean="0"/>
              <a:t>Will highlight the culture of deference as a key cause of the revolution. The privileges of the 1</a:t>
            </a:r>
            <a:r>
              <a:rPr lang="en-US" sz="2000" baseline="30000" dirty="0" smtClean="0"/>
              <a:t>st</a:t>
            </a:r>
            <a:r>
              <a:rPr lang="en-US" sz="2000" dirty="0" smtClean="0"/>
              <a:t> and 2</a:t>
            </a:r>
            <a:r>
              <a:rPr lang="en-US" sz="2000" baseline="30000" dirty="0" smtClean="0"/>
              <a:t>nd</a:t>
            </a:r>
            <a:r>
              <a:rPr lang="en-US" sz="2000" dirty="0" smtClean="0"/>
              <a:t> Estate were a fundamental cause of 3</a:t>
            </a:r>
            <a:r>
              <a:rPr lang="en-US" sz="2000" baseline="30000" dirty="0" smtClean="0"/>
              <a:t>rd</a:t>
            </a:r>
            <a:r>
              <a:rPr lang="en-US" sz="2000" dirty="0" smtClean="0"/>
              <a:t> Estate anger. </a:t>
            </a:r>
          </a:p>
          <a:p>
            <a:endParaRPr lang="en-US" sz="2000" b="1" dirty="0" smtClean="0"/>
          </a:p>
          <a:p>
            <a:r>
              <a:rPr lang="en-US" sz="2000" b="1" dirty="0" smtClean="0"/>
              <a:t>REVISIONIST: </a:t>
            </a:r>
            <a:r>
              <a:rPr lang="en-US" sz="2000" dirty="0" smtClean="0"/>
              <a:t>Will point to the failure of Louis to effectively assert authority, and manage his autocracy effectively. </a:t>
            </a:r>
          </a:p>
          <a:p>
            <a:endParaRPr lang="en-US" sz="2000" b="1" dirty="0" smtClean="0"/>
          </a:p>
          <a:p>
            <a:r>
              <a:rPr lang="en-US" sz="2000" b="1" dirty="0" smtClean="0"/>
              <a:t>POST REVISIONIST: </a:t>
            </a:r>
            <a:r>
              <a:rPr lang="en-US" sz="2000" dirty="0" smtClean="0"/>
              <a:t>This view digs beyond surface interpretations of the three Estates. It will look to highlight the growing need for reform in the broader context of Europe. France had fallen behind its competitors.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36516082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555367"/>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FINANCIAL CRISIS OF 1780s</a:t>
            </a:r>
          </a:p>
          <a:p>
            <a:endParaRPr lang="en-US" sz="2000" b="1" dirty="0" smtClean="0"/>
          </a:p>
          <a:p>
            <a:r>
              <a:rPr lang="en-US" sz="2000" b="1" dirty="0" smtClean="0"/>
              <a:t>MARXIST: </a:t>
            </a:r>
            <a:r>
              <a:rPr lang="en-US" sz="2000" dirty="0" smtClean="0"/>
              <a:t>Would place the blame of bankruptcy in the hands of the 1</a:t>
            </a:r>
            <a:r>
              <a:rPr lang="en-US" sz="2000" baseline="30000" dirty="0" smtClean="0"/>
              <a:t>st</a:t>
            </a:r>
            <a:r>
              <a:rPr lang="en-US" sz="2000" dirty="0" smtClean="0"/>
              <a:t> two estates. Inefficiency and corruption meant the poorer 3</a:t>
            </a:r>
            <a:r>
              <a:rPr lang="en-US" sz="2000" baseline="30000" dirty="0" smtClean="0"/>
              <a:t>rd</a:t>
            </a:r>
            <a:r>
              <a:rPr lang="en-US" sz="2000" dirty="0" smtClean="0"/>
              <a:t> Estate was left to prop up the French economy.  </a:t>
            </a:r>
          </a:p>
          <a:p>
            <a:endParaRPr lang="en-US" sz="2000" b="1" dirty="0" smtClean="0"/>
          </a:p>
          <a:p>
            <a:r>
              <a:rPr lang="en-US" sz="2000" b="1" dirty="0" smtClean="0"/>
              <a:t>REVISIONIST: </a:t>
            </a:r>
            <a:r>
              <a:rPr lang="en-US" sz="2000" dirty="0" smtClean="0"/>
              <a:t>Place the blame squarely on the poor management of Louis. Placing his faith in Necker, and then the hated </a:t>
            </a:r>
            <a:r>
              <a:rPr lang="en-US" sz="2000" dirty="0" err="1" smtClean="0"/>
              <a:t>Colonne</a:t>
            </a:r>
            <a:r>
              <a:rPr lang="en-US" sz="2000" dirty="0" smtClean="0"/>
              <a:t>, the taxation, agricultural and foreign policy decisions of the King were challenged by the Nobility. It was the King who created bankruptcy. </a:t>
            </a:r>
          </a:p>
          <a:p>
            <a:endParaRPr lang="en-US" sz="2000" b="1" dirty="0" smtClean="0"/>
          </a:p>
          <a:p>
            <a:r>
              <a:rPr lang="en-US" sz="2000" b="1" dirty="0" smtClean="0"/>
              <a:t>POST REVISIONIST: </a:t>
            </a:r>
            <a:r>
              <a:rPr lang="en-US" sz="2000" dirty="0" smtClean="0"/>
              <a:t>Fearing the reforms of the King and the rising Bourgeoisie, the Nobility became hostile to change. The need for self preservation led to the financial crisis.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78021696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555367"/>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CAUSES/ EFFECTS OF FOOD CRISIS</a:t>
            </a:r>
          </a:p>
          <a:p>
            <a:endParaRPr lang="en-US" sz="2000" b="1" dirty="0" smtClean="0"/>
          </a:p>
          <a:p>
            <a:r>
              <a:rPr lang="en-US" sz="2000" b="1" dirty="0" smtClean="0"/>
              <a:t>MARXIST: </a:t>
            </a:r>
            <a:r>
              <a:rPr lang="en-US" sz="2000" dirty="0" smtClean="0"/>
              <a:t>Will argue that the bourgeoisie had become frustrated by the outdated border taxation and restrictive practices that forced price rises for the urban workers and peasants.    </a:t>
            </a:r>
          </a:p>
          <a:p>
            <a:endParaRPr lang="en-US" sz="2000" b="1" dirty="0" smtClean="0"/>
          </a:p>
          <a:p>
            <a:r>
              <a:rPr lang="en-US" sz="2000" b="1" dirty="0" smtClean="0"/>
              <a:t>REVISIONIST: </a:t>
            </a:r>
            <a:r>
              <a:rPr lang="en-US" sz="2000" dirty="0" smtClean="0"/>
              <a:t>Place blame in the hands of Louis and his grandfather. After losing assets in the 7 Years War and wealth in the American war, the monarchy’s outdated agricultural system could not respond effectively to the crisis. </a:t>
            </a:r>
            <a:endParaRPr lang="en-US" sz="2000" b="1" dirty="0" smtClean="0"/>
          </a:p>
          <a:p>
            <a:endParaRPr lang="en-US" sz="2000" b="1" dirty="0"/>
          </a:p>
          <a:p>
            <a:r>
              <a:rPr lang="en-US" sz="2000" b="1" dirty="0" smtClean="0"/>
              <a:t>POST REVISIONIST: </a:t>
            </a:r>
            <a:r>
              <a:rPr lang="en-US" sz="2000" dirty="0" smtClean="0"/>
              <a:t>Will highlight the effect this had directly on peasants. Given the reliance of rural France on the harvests and generosity of the clergy, the anger generated by the lack of food was evident in the Great Fear of 1789.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160919930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555367"/>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POOR DECISION MAKING OF THE KING</a:t>
            </a:r>
          </a:p>
          <a:p>
            <a:endParaRPr lang="en-US" sz="2000" b="1" dirty="0" smtClean="0"/>
          </a:p>
          <a:p>
            <a:r>
              <a:rPr lang="en-US" sz="2000" b="1" dirty="0" smtClean="0"/>
              <a:t>MARXIST: </a:t>
            </a:r>
            <a:r>
              <a:rPr lang="en-US" sz="2000" dirty="0" smtClean="0"/>
              <a:t>Will argue that the King became indecisive in the face of an unstoppable bourgeoisie. His fall was inevitable. </a:t>
            </a:r>
          </a:p>
          <a:p>
            <a:endParaRPr lang="en-US" sz="2000" b="1" dirty="0" smtClean="0"/>
          </a:p>
          <a:p>
            <a:r>
              <a:rPr lang="en-US" sz="2000" b="1" dirty="0" smtClean="0"/>
              <a:t>REVISIONIST: </a:t>
            </a:r>
            <a:r>
              <a:rPr lang="en-US" sz="2000" dirty="0" smtClean="0"/>
              <a:t>Place great blame, again, on Louis. Had he acted more forcefully against the nobility, the need for an Estates General would never had existed. He had absolute power in his grasp and rarely used it. </a:t>
            </a:r>
          </a:p>
          <a:p>
            <a:endParaRPr lang="en-US" sz="2000" b="1" dirty="0"/>
          </a:p>
          <a:p>
            <a:r>
              <a:rPr lang="en-US" sz="2000" b="1" dirty="0" smtClean="0"/>
              <a:t>POST REVISIONIST: </a:t>
            </a:r>
            <a:r>
              <a:rPr lang="en-US" sz="2000" dirty="0" smtClean="0"/>
              <a:t>Will claim that Louis’ end came because of his separation from his own people. He had no perception of the popular feeling in the streets of Paris toward his rule. The mood of the ‘crowd’, the bourgeoisie and his own nobility were often at odds with his actions, or inaction.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747702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4939814"/>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POLITICAL EVENTS OF THE ESTATES GENERAL</a:t>
            </a:r>
          </a:p>
          <a:p>
            <a:endParaRPr lang="en-US" sz="2000" b="1" dirty="0" smtClean="0"/>
          </a:p>
          <a:p>
            <a:r>
              <a:rPr lang="en-US" sz="2000" b="1" dirty="0" smtClean="0"/>
              <a:t>MARXIST: </a:t>
            </a:r>
            <a:r>
              <a:rPr lang="en-US" sz="2000" dirty="0" smtClean="0"/>
              <a:t>Will herald the defiance of the 3</a:t>
            </a:r>
            <a:r>
              <a:rPr lang="en-US" sz="2000" baseline="30000" dirty="0" smtClean="0"/>
              <a:t>rd</a:t>
            </a:r>
            <a:r>
              <a:rPr lang="en-US" sz="2000" dirty="0" smtClean="0"/>
              <a:t> Estate as evidence that the monarchy had reached its end. </a:t>
            </a:r>
          </a:p>
          <a:p>
            <a:endParaRPr lang="en-US" sz="2000" b="1" dirty="0" smtClean="0"/>
          </a:p>
          <a:p>
            <a:r>
              <a:rPr lang="en-US" sz="2000" b="1" dirty="0" smtClean="0"/>
              <a:t>REVISIONIST: </a:t>
            </a:r>
            <a:r>
              <a:rPr lang="en-US" sz="2000" dirty="0"/>
              <a:t>A</a:t>
            </a:r>
            <a:r>
              <a:rPr lang="en-US" sz="2000" dirty="0" smtClean="0"/>
              <a:t>rgue that the outdated practices of the E.G., the need for formality and the issue of voting by head/ order forced liberal clergy and nobility to defy the King </a:t>
            </a:r>
            <a:endParaRPr lang="en-US" sz="2000" b="1" dirty="0"/>
          </a:p>
          <a:p>
            <a:endParaRPr lang="en-US" sz="2000" b="1" dirty="0" smtClean="0"/>
          </a:p>
          <a:p>
            <a:r>
              <a:rPr lang="en-US" sz="2000" b="1" dirty="0" smtClean="0"/>
              <a:t>POST REVISIONIST: </a:t>
            </a:r>
            <a:r>
              <a:rPr lang="en-US" sz="2000" dirty="0" smtClean="0"/>
              <a:t>Will highlight the relationship between the events of the E.G. and the rising tension on the streets of Paris. A crippling food crisis had hit the city the dismissal of Necker by Louis XVI was the final straw for the Paris crowd.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1436265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247590"/>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FORMATION OF THE NATIONAL ASSEMBLY</a:t>
            </a:r>
          </a:p>
          <a:p>
            <a:endParaRPr lang="en-US" sz="2000" b="1" dirty="0" smtClean="0"/>
          </a:p>
          <a:p>
            <a:r>
              <a:rPr lang="en-US" sz="2000" b="1" dirty="0" smtClean="0"/>
              <a:t>MARXIST: </a:t>
            </a:r>
            <a:r>
              <a:rPr lang="en-US" sz="2000" dirty="0" smtClean="0"/>
              <a:t>Will argue it as a political triumph for the bourgeoisie. </a:t>
            </a:r>
          </a:p>
          <a:p>
            <a:endParaRPr lang="en-US" sz="2000" b="1" dirty="0" smtClean="0"/>
          </a:p>
          <a:p>
            <a:r>
              <a:rPr lang="en-US" sz="2000" b="1" dirty="0" smtClean="0"/>
              <a:t>REVISIONIST: </a:t>
            </a:r>
            <a:r>
              <a:rPr lang="en-US" sz="2000" dirty="0" smtClean="0"/>
              <a:t>Will highlight the role of liberal nobility such as Lafayette and Mirabeau, in leading the National Assembly to defy the King. </a:t>
            </a:r>
            <a:endParaRPr lang="en-US" sz="2000" b="1" dirty="0" smtClean="0"/>
          </a:p>
          <a:p>
            <a:endParaRPr lang="en-US" sz="2000" b="1" dirty="0" smtClean="0"/>
          </a:p>
          <a:p>
            <a:r>
              <a:rPr lang="en-US" sz="2000" b="1" dirty="0" smtClean="0"/>
              <a:t>POST REVISIONIST: </a:t>
            </a:r>
            <a:r>
              <a:rPr lang="en-US" sz="2000" dirty="0" smtClean="0"/>
              <a:t>this </a:t>
            </a:r>
            <a:r>
              <a:rPr lang="en-US" sz="2000" dirty="0"/>
              <a:t>view points out that the lower clergy, who felt the pressures of the 3</a:t>
            </a:r>
            <a:r>
              <a:rPr lang="en-US" sz="2000" baseline="30000" dirty="0"/>
              <a:t>rd</a:t>
            </a:r>
            <a:r>
              <a:rPr lang="en-US" sz="2000" dirty="0"/>
              <a:t> </a:t>
            </a:r>
            <a:r>
              <a:rPr lang="en-US" sz="2000" dirty="0" smtClean="0"/>
              <a:t>Estate peasantry </a:t>
            </a:r>
            <a:r>
              <a:rPr lang="en-US" sz="2000" dirty="0"/>
              <a:t>provided the great weight to </a:t>
            </a:r>
            <a:r>
              <a:rPr lang="en-US" sz="2000" dirty="0" smtClean="0"/>
              <a:t>their cause. The growing public opinion on the streets meant the establishment of the N.A. and a constitution for France was a common cause for all. </a:t>
            </a:r>
            <a:endParaRPr lang="en-US" sz="2000" dirty="0"/>
          </a:p>
          <a:p>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933217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555367"/>
          </a:xfrm>
          <a:prstGeom prst="rect">
            <a:avLst/>
          </a:prstGeom>
          <a:noFill/>
        </p:spPr>
        <p:txBody>
          <a:bodyPr wrap="square" rtlCol="0">
            <a:spAutoFit/>
          </a:bodyPr>
          <a:lstStyle/>
          <a:p>
            <a:r>
              <a:rPr lang="en-US" sz="3000" b="1" u="sng" dirty="0" smtClean="0"/>
              <a:t>KEY DEBATES </a:t>
            </a:r>
            <a:r>
              <a:rPr lang="en-US" sz="3000" b="1" u="sng" dirty="0" smtClean="0">
                <a:solidFill>
                  <a:srgbClr val="3366FF"/>
                </a:solidFill>
              </a:rPr>
              <a:t>FRANCE</a:t>
            </a:r>
            <a:r>
              <a:rPr lang="en-US" sz="3000" b="1" u="sng" dirty="0" smtClean="0"/>
              <a:t>:</a:t>
            </a:r>
          </a:p>
          <a:p>
            <a:endParaRPr lang="en-US" sz="2000" b="1" dirty="0" smtClean="0"/>
          </a:p>
          <a:p>
            <a:r>
              <a:rPr lang="en-US" sz="2500" b="1" u="sng" dirty="0" smtClean="0"/>
              <a:t>VIOLENCE IN PARIS / RURAL FRANCE</a:t>
            </a:r>
          </a:p>
          <a:p>
            <a:endParaRPr lang="en-US" sz="2000" b="1" dirty="0" smtClean="0"/>
          </a:p>
          <a:p>
            <a:r>
              <a:rPr lang="en-US" sz="2000" b="1" dirty="0" smtClean="0"/>
              <a:t>MARXIST: </a:t>
            </a:r>
            <a:r>
              <a:rPr lang="en-US" sz="2000" dirty="0" smtClean="0"/>
              <a:t>Following the lead of the bourgeoisie, the violent reaction of urban workers and peasants helped them realize their own strength </a:t>
            </a:r>
          </a:p>
          <a:p>
            <a:endParaRPr lang="en-US" sz="2000" b="1" dirty="0" smtClean="0"/>
          </a:p>
          <a:p>
            <a:r>
              <a:rPr lang="en-US" sz="2000" b="1" dirty="0" smtClean="0"/>
              <a:t>REVISIONIST: </a:t>
            </a:r>
            <a:r>
              <a:rPr lang="en-US" sz="2000" dirty="0" smtClean="0"/>
              <a:t>will discredit the influence of the Paris action, rather it would claim the fall of the Bastille was simply a stage in the greater revolution that was taken up in cities and towns all over France.</a:t>
            </a:r>
          </a:p>
          <a:p>
            <a:endParaRPr lang="en-US" sz="2000" b="1" dirty="0" smtClean="0"/>
          </a:p>
          <a:p>
            <a:r>
              <a:rPr lang="en-US" sz="2000" b="1" dirty="0" smtClean="0"/>
              <a:t>POST REVISIONIST: </a:t>
            </a:r>
            <a:r>
              <a:rPr lang="en-US" sz="2000" dirty="0" smtClean="0"/>
              <a:t>Will claim that the fall of the Bastille and the Rural Revolt were the climax of a long term movement. The violent and popular movements of the crowd would now dictate the future of France. </a:t>
            </a:r>
            <a:endParaRPr lang="en-US" sz="2000" b="1"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33188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358758" cy="6093976"/>
          </a:xfrm>
          <a:prstGeom prst="rect">
            <a:avLst/>
          </a:prstGeom>
          <a:noFill/>
        </p:spPr>
        <p:txBody>
          <a:bodyPr wrap="square" rtlCol="0">
            <a:spAutoFit/>
          </a:bodyPr>
          <a:lstStyle/>
          <a:p>
            <a:r>
              <a:rPr lang="en-US" sz="3000" b="1" u="sng" dirty="0" smtClean="0"/>
              <a:t>SIMPLE VERSION….</a:t>
            </a:r>
          </a:p>
          <a:p>
            <a:endParaRPr lang="en-US" sz="2000" b="1" dirty="0"/>
          </a:p>
          <a:p>
            <a:r>
              <a:rPr lang="en-US" sz="2000" b="1" dirty="0" smtClean="0"/>
              <a:t>THE LEFT/ MARX/ SUPPORTIVE VIEW</a:t>
            </a:r>
          </a:p>
          <a:p>
            <a:endParaRPr lang="en-US" sz="2000" b="1" dirty="0" smtClean="0"/>
          </a:p>
          <a:p>
            <a:r>
              <a:rPr lang="en-US" sz="2000" dirty="0" smtClean="0"/>
              <a:t>Generally speaking, these historians believe that both revolutions were awesome, heroic and worthwhile. </a:t>
            </a:r>
          </a:p>
          <a:p>
            <a:endParaRPr lang="en-US" sz="2000" b="1" dirty="0"/>
          </a:p>
          <a:p>
            <a:r>
              <a:rPr lang="en-US" sz="2000" b="1" dirty="0" smtClean="0"/>
              <a:t>THE LIBERAL/ REVISOINIST VIEW THAT WONT LIKE THE PREVIOUS ONE</a:t>
            </a:r>
          </a:p>
          <a:p>
            <a:endParaRPr lang="en-US" sz="2000" b="1" dirty="0" smtClean="0"/>
          </a:p>
          <a:p>
            <a:r>
              <a:rPr lang="en-US" sz="2000" dirty="0" smtClean="0"/>
              <a:t>This view re-assesses the original versions of each revolution and attempts to highlight the ‘harsh realities’ that are often forgotten. </a:t>
            </a:r>
          </a:p>
          <a:p>
            <a:endParaRPr lang="en-US" sz="2000" b="1" dirty="0"/>
          </a:p>
          <a:p>
            <a:r>
              <a:rPr lang="en-US" sz="2000" b="1" dirty="0" smtClean="0"/>
              <a:t>THE BALANCED REVIEW THAT IS A BIT MORE OPEN MINDED! </a:t>
            </a:r>
          </a:p>
          <a:p>
            <a:endParaRPr lang="en-US" sz="2000" b="1" dirty="0"/>
          </a:p>
          <a:p>
            <a:r>
              <a:rPr lang="en-US" sz="2000" dirty="0" smtClean="0"/>
              <a:t>These historians have sat back, looked at both debates, assessed new evidence and have tried to tell a more complete story. </a:t>
            </a:r>
          </a:p>
          <a:p>
            <a:endParaRPr lang="en-US" sz="2000" b="1" dirty="0"/>
          </a:p>
          <a:p>
            <a:endParaRPr lang="en-US" sz="2000" b="1" dirty="0"/>
          </a:p>
          <a:p>
            <a:endParaRPr lang="en-US" sz="2000" dirty="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19419987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3" y="909537"/>
            <a:ext cx="8427413" cy="6709529"/>
          </a:xfrm>
          <a:prstGeom prst="rect">
            <a:avLst/>
          </a:prstGeom>
          <a:noFill/>
        </p:spPr>
        <p:txBody>
          <a:bodyPr wrap="square" rtlCol="0">
            <a:spAutoFit/>
          </a:bodyPr>
          <a:lstStyle/>
          <a:p>
            <a:r>
              <a:rPr lang="en-US" sz="3000" b="1" u="sng" dirty="0" smtClean="0"/>
              <a:t>WHATS THE DIFFERENCE? </a:t>
            </a:r>
          </a:p>
          <a:p>
            <a:endParaRPr lang="en-US" sz="2000" b="1" dirty="0"/>
          </a:p>
          <a:p>
            <a:r>
              <a:rPr lang="en-US" sz="2000" b="1" dirty="0" smtClean="0"/>
              <a:t>THE LEFT/ MARX/ SUPPORTIVE VIEW</a:t>
            </a:r>
          </a:p>
          <a:p>
            <a:endParaRPr lang="en-US" sz="2000" b="1" dirty="0" smtClean="0"/>
          </a:p>
          <a:p>
            <a:r>
              <a:rPr lang="en-US" sz="2000" dirty="0" smtClean="0"/>
              <a:t>This can be used to highlight what is </a:t>
            </a:r>
            <a:r>
              <a:rPr lang="en-US" sz="2000" b="1" i="1" u="sng" dirty="0" smtClean="0"/>
              <a:t>obvious</a:t>
            </a:r>
            <a:r>
              <a:rPr lang="en-US" sz="2000" dirty="0" smtClean="0"/>
              <a:t> in the harsh political cartoons from France, or propaganda from Russia. </a:t>
            </a:r>
          </a:p>
          <a:p>
            <a:endParaRPr lang="en-US" sz="2000" b="1" dirty="0"/>
          </a:p>
          <a:p>
            <a:r>
              <a:rPr lang="en-US" sz="2000" b="1" dirty="0" smtClean="0"/>
              <a:t>THE LIBERAL/ REVISOINIST VIEW THAT WONT LIKE THE PREVIOUS ONE</a:t>
            </a:r>
          </a:p>
          <a:p>
            <a:endParaRPr lang="en-US" sz="2000" b="1" dirty="0"/>
          </a:p>
          <a:p>
            <a:r>
              <a:rPr lang="en-US" sz="2000" dirty="0" smtClean="0"/>
              <a:t>Use these historians to </a:t>
            </a:r>
            <a:r>
              <a:rPr lang="en-US" sz="2000" b="1" i="1" u="sng" dirty="0" smtClean="0"/>
              <a:t>challenge</a:t>
            </a:r>
            <a:r>
              <a:rPr lang="en-US" sz="2000" dirty="0" smtClean="0"/>
              <a:t> the weaknesses of the above sources. They’re controversial… its fun to be controversial. </a:t>
            </a:r>
          </a:p>
          <a:p>
            <a:endParaRPr lang="en-US" sz="2000" b="1" dirty="0"/>
          </a:p>
          <a:p>
            <a:r>
              <a:rPr lang="en-US" sz="2000" b="1" dirty="0" smtClean="0"/>
              <a:t>THE BALANCED REVIEW THAT IS A BIT MORE OPEN MINDED!</a:t>
            </a:r>
          </a:p>
          <a:p>
            <a:endParaRPr lang="en-US" sz="2000" b="1" dirty="0"/>
          </a:p>
          <a:p>
            <a:r>
              <a:rPr lang="en-US" sz="2000" dirty="0" smtClean="0"/>
              <a:t>You need this view to demonstrate an </a:t>
            </a:r>
            <a:r>
              <a:rPr lang="en-US" sz="2000" b="1" i="1" u="sng" dirty="0" smtClean="0"/>
              <a:t>overall</a:t>
            </a:r>
            <a:r>
              <a:rPr lang="en-US" sz="2000" dirty="0" smtClean="0"/>
              <a:t> view of the key debates. They give new perspectives. You don</a:t>
            </a:r>
            <a:r>
              <a:rPr lang="fr-FR" sz="2000" dirty="0" smtClean="0"/>
              <a:t>’</a:t>
            </a:r>
            <a:r>
              <a:rPr lang="en-US" sz="2000" dirty="0" smtClean="0"/>
              <a:t>t have to agree with them! </a:t>
            </a:r>
            <a:r>
              <a:rPr lang="en-US" sz="2000" b="1" dirty="0" smtClean="0"/>
              <a:t> </a:t>
            </a:r>
          </a:p>
          <a:p>
            <a:endParaRPr lang="en-US" sz="2000" b="1" dirty="0"/>
          </a:p>
          <a:p>
            <a:endParaRPr lang="en-US" sz="2000" b="1" dirty="0"/>
          </a:p>
          <a:p>
            <a:endParaRPr lang="en-US" sz="2000" b="1" dirty="0"/>
          </a:p>
          <a:p>
            <a:endParaRPr lang="en-US" sz="2000" dirty="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11651503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478423"/>
          </a:xfrm>
          <a:prstGeom prst="rect">
            <a:avLst/>
          </a:prstGeom>
          <a:noFill/>
        </p:spPr>
        <p:txBody>
          <a:bodyPr wrap="square" rtlCol="0">
            <a:spAutoFit/>
          </a:bodyPr>
          <a:lstStyle/>
          <a:p>
            <a:r>
              <a:rPr lang="en-US" sz="3000" b="1" u="sng" dirty="0" smtClean="0"/>
              <a:t>FRANCE</a:t>
            </a:r>
          </a:p>
          <a:p>
            <a:endParaRPr lang="en-US" sz="2000" b="1" dirty="0"/>
          </a:p>
          <a:p>
            <a:r>
              <a:rPr lang="en-US" sz="2000" b="1" dirty="0" smtClean="0"/>
              <a:t>MARXIST </a:t>
            </a:r>
          </a:p>
          <a:p>
            <a:endParaRPr lang="en-US" sz="2000" b="1" dirty="0"/>
          </a:p>
          <a:p>
            <a:r>
              <a:rPr lang="en-US" sz="2000" dirty="0" smtClean="0"/>
              <a:t>These historians believe the French revolution was a ‘class conflict’ of the bourgeoisie triumphing over the autocracy.</a:t>
            </a:r>
          </a:p>
          <a:p>
            <a:endParaRPr lang="en-US" sz="2000" b="1" dirty="0"/>
          </a:p>
          <a:p>
            <a:r>
              <a:rPr lang="en-US" sz="2000" b="1" dirty="0" smtClean="0"/>
              <a:t>REVISIONIST</a:t>
            </a:r>
          </a:p>
          <a:p>
            <a:endParaRPr lang="en-US" sz="2000" b="1" dirty="0"/>
          </a:p>
          <a:p>
            <a:r>
              <a:rPr lang="en-US" sz="2000" dirty="0" smtClean="0"/>
              <a:t>This view focuses on the failures of French monarchy in generating a revolutionary situation in France</a:t>
            </a:r>
          </a:p>
          <a:p>
            <a:endParaRPr lang="en-US" sz="2000" b="1" dirty="0" smtClean="0"/>
          </a:p>
          <a:p>
            <a:r>
              <a:rPr lang="en-US" sz="2000" b="1" dirty="0" smtClean="0"/>
              <a:t>POST REVISIONIST</a:t>
            </a:r>
            <a:endParaRPr lang="en-US" sz="2000" b="1" dirty="0"/>
          </a:p>
          <a:p>
            <a:endParaRPr lang="en-US" sz="2000" dirty="0" smtClean="0"/>
          </a:p>
          <a:p>
            <a:r>
              <a:rPr lang="en-US" sz="2000" dirty="0" smtClean="0"/>
              <a:t>These historians tend to focus on social factors and a broad combination of movements, ideas, leaders and events that created revolution. </a:t>
            </a:r>
            <a:endParaRPr lang="en-US" sz="2000" dirty="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3710779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070893"/>
          </a:xfrm>
          <a:prstGeom prst="rect">
            <a:avLst/>
          </a:prstGeom>
          <a:noFill/>
        </p:spPr>
        <p:txBody>
          <a:bodyPr wrap="square" rtlCol="0">
            <a:spAutoFit/>
          </a:bodyPr>
          <a:lstStyle/>
          <a:p>
            <a:r>
              <a:rPr lang="en-US" sz="3000" b="1" u="sng" dirty="0" smtClean="0"/>
              <a:t>RUSSIA</a:t>
            </a:r>
          </a:p>
          <a:p>
            <a:endParaRPr lang="en-US" sz="2000" b="1" dirty="0"/>
          </a:p>
          <a:p>
            <a:r>
              <a:rPr lang="en-US" sz="2000" b="1" dirty="0" smtClean="0"/>
              <a:t>SOVIET </a:t>
            </a:r>
          </a:p>
          <a:p>
            <a:endParaRPr lang="en-US" sz="2000" b="1" dirty="0"/>
          </a:p>
          <a:p>
            <a:r>
              <a:rPr lang="en-US" sz="2000" dirty="0" smtClean="0"/>
              <a:t>Generally written, either by the Soviets themselves, or those sympathetic to communism, this view paints the revolution, and its leaders as heroic. </a:t>
            </a:r>
          </a:p>
          <a:p>
            <a:endParaRPr lang="en-US" sz="2000" b="1" dirty="0"/>
          </a:p>
          <a:p>
            <a:r>
              <a:rPr lang="en-US" sz="2000" b="1" dirty="0" smtClean="0"/>
              <a:t>WESTERN LIBERAL </a:t>
            </a:r>
          </a:p>
          <a:p>
            <a:endParaRPr lang="en-US" sz="2000" b="1" dirty="0" smtClean="0"/>
          </a:p>
          <a:p>
            <a:r>
              <a:rPr lang="en-US" sz="2000" dirty="0" smtClean="0"/>
              <a:t>Based in American thought, it is highly critical of the Russian leaders, their actions and the effect on the population. It stems from the belief that Communism was a flawed idea. </a:t>
            </a:r>
            <a:endParaRPr lang="en-US" sz="2000" dirty="0"/>
          </a:p>
          <a:p>
            <a:endParaRPr lang="en-US" sz="2000" b="1" dirty="0"/>
          </a:p>
          <a:p>
            <a:r>
              <a:rPr lang="en-US" sz="2000" b="1" dirty="0" smtClean="0"/>
              <a:t>REVISIONIST</a:t>
            </a:r>
          </a:p>
          <a:p>
            <a:endParaRPr lang="en-US" sz="2000" b="1" dirty="0"/>
          </a:p>
          <a:p>
            <a:r>
              <a:rPr lang="en-US" sz="1950" dirty="0" smtClean="0"/>
              <a:t>Given time, and new resources, this view looks at the revolution ‘from below’ concentrating on the ordinary people, highlighting the support some leaders experienced</a:t>
            </a:r>
            <a:endParaRPr lang="en-US" sz="1950" dirty="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22861171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5109092"/>
          </a:xfrm>
          <a:prstGeom prst="rect">
            <a:avLst/>
          </a:prstGeom>
          <a:noFill/>
        </p:spPr>
        <p:txBody>
          <a:bodyPr wrap="square" rtlCol="0">
            <a:spAutoFit/>
          </a:bodyPr>
          <a:lstStyle/>
          <a:p>
            <a:r>
              <a:rPr lang="en-US" sz="3000" b="1" u="sng" dirty="0" smtClean="0"/>
              <a:t>FRANCE – HANDY HISTORIANS</a:t>
            </a:r>
          </a:p>
          <a:p>
            <a:endParaRPr lang="en-US" sz="2000" b="1" dirty="0"/>
          </a:p>
          <a:p>
            <a:r>
              <a:rPr lang="en-US" sz="2000" b="1" dirty="0" smtClean="0"/>
              <a:t>MARXIST </a:t>
            </a:r>
          </a:p>
          <a:p>
            <a:endParaRPr lang="en-US" sz="2000" b="1" dirty="0"/>
          </a:p>
          <a:p>
            <a:r>
              <a:rPr lang="en-US" b="1" i="1" dirty="0" smtClean="0"/>
              <a:t>RUDE</a:t>
            </a:r>
            <a:r>
              <a:rPr lang="en-US" i="1" dirty="0" smtClean="0"/>
              <a:t> - </a:t>
            </a:r>
            <a:r>
              <a:rPr lang="en-US" dirty="0"/>
              <a:t>Rude was a social historian whose chief </a:t>
            </a:r>
            <a:r>
              <a:rPr lang="en-US" dirty="0" smtClean="0"/>
              <a:t>focus </a:t>
            </a:r>
            <a:r>
              <a:rPr lang="en-US" dirty="0"/>
              <a:t>was the revolutionary crowd. </a:t>
            </a:r>
            <a:r>
              <a:rPr lang="en-US" dirty="0" smtClean="0"/>
              <a:t>He believed that it was the lower classes that ensured the success of the Bourgeoisie. </a:t>
            </a:r>
            <a:endParaRPr lang="en-US" i="1" dirty="0" smtClean="0"/>
          </a:p>
          <a:p>
            <a:endParaRPr lang="en-US" i="1" dirty="0"/>
          </a:p>
          <a:p>
            <a:r>
              <a:rPr lang="en-US" b="1" i="1" dirty="0" smtClean="0"/>
              <a:t>SOBOUL</a:t>
            </a:r>
            <a:r>
              <a:rPr lang="en-US" i="1" dirty="0" smtClean="0"/>
              <a:t> </a:t>
            </a:r>
            <a:r>
              <a:rPr lang="en-US" dirty="0" smtClean="0"/>
              <a:t>–</a:t>
            </a:r>
            <a:r>
              <a:rPr lang="en-US" dirty="0"/>
              <a:t> </a:t>
            </a:r>
            <a:r>
              <a:rPr lang="en-US" dirty="0" smtClean="0"/>
              <a:t>focused on the Sans </a:t>
            </a:r>
            <a:r>
              <a:rPr lang="en-US" dirty="0" err="1" smtClean="0"/>
              <a:t>Cullottes</a:t>
            </a:r>
            <a:r>
              <a:rPr lang="en-US" dirty="0" smtClean="0"/>
              <a:t> and their effort to improve France. Both Historians will emphasize the role of the ‘Paris crowd’ in the revolution.</a:t>
            </a:r>
          </a:p>
          <a:p>
            <a:endParaRPr lang="en-US" dirty="0"/>
          </a:p>
          <a:p>
            <a:r>
              <a:rPr lang="en-US" b="1" i="1" dirty="0" smtClean="0"/>
              <a:t>LEFEBVRE</a:t>
            </a:r>
            <a:r>
              <a:rPr lang="en-US" i="1" dirty="0" smtClean="0"/>
              <a:t> – </a:t>
            </a:r>
            <a:r>
              <a:rPr lang="en-US" dirty="0" smtClean="0"/>
              <a:t>Focused primarily on the role of peasants and their influence over revolutionary actions. He agreed that it was a bourgeoisie revolution, however it would never have taken place without the support of the peasants. </a:t>
            </a:r>
            <a:endParaRPr lang="en-US" sz="2000" b="1" dirty="0"/>
          </a:p>
          <a:p>
            <a:endParaRPr lang="en-US" sz="2000"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1037767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784" y="909537"/>
            <a:ext cx="8169956" cy="6063198"/>
          </a:xfrm>
          <a:prstGeom prst="rect">
            <a:avLst/>
          </a:prstGeom>
          <a:noFill/>
        </p:spPr>
        <p:txBody>
          <a:bodyPr wrap="square" rtlCol="0">
            <a:spAutoFit/>
          </a:bodyPr>
          <a:lstStyle/>
          <a:p>
            <a:r>
              <a:rPr lang="en-US" sz="3000" b="1" u="sng" dirty="0" smtClean="0"/>
              <a:t>FRANCE – HANDY HISTORIANS</a:t>
            </a:r>
          </a:p>
          <a:p>
            <a:endParaRPr lang="en-US" sz="2000" b="1" dirty="0"/>
          </a:p>
          <a:p>
            <a:endParaRPr lang="en-US" sz="2000" b="1" dirty="0"/>
          </a:p>
          <a:p>
            <a:r>
              <a:rPr lang="en-US" sz="2000" b="1" dirty="0" smtClean="0"/>
              <a:t>REVISIONIST</a:t>
            </a:r>
          </a:p>
          <a:p>
            <a:endParaRPr lang="en-US" b="1" i="1" dirty="0" smtClean="0"/>
          </a:p>
          <a:p>
            <a:r>
              <a:rPr lang="en-US" b="1" i="1" dirty="0" smtClean="0"/>
              <a:t>SCHAMA</a:t>
            </a:r>
            <a:r>
              <a:rPr lang="en-US" i="1" dirty="0" smtClean="0"/>
              <a:t> – </a:t>
            </a:r>
            <a:r>
              <a:rPr lang="en-US" sz="2000" dirty="0" smtClean="0"/>
              <a:t>emphasized the role of the bourgeoisie and despised the obsession the radicals had with violence. He dismissed the notion of one class rising above another.  </a:t>
            </a:r>
            <a:endParaRPr lang="en-US" sz="2000" dirty="0"/>
          </a:p>
          <a:p>
            <a:endParaRPr lang="en-US" sz="2000" b="1" dirty="0" smtClean="0"/>
          </a:p>
          <a:p>
            <a:r>
              <a:rPr lang="en-US" sz="2000" b="1" i="1" dirty="0" smtClean="0"/>
              <a:t>DOYLE</a:t>
            </a:r>
            <a:r>
              <a:rPr lang="en-US" sz="2000" i="1" dirty="0" smtClean="0"/>
              <a:t> – </a:t>
            </a:r>
            <a:r>
              <a:rPr lang="en-US" sz="2000" dirty="0" smtClean="0"/>
              <a:t>is widely </a:t>
            </a:r>
            <a:r>
              <a:rPr lang="en-US" sz="2000" dirty="0" err="1" smtClean="0"/>
              <a:t>recognised</a:t>
            </a:r>
            <a:r>
              <a:rPr lang="en-US" sz="2000" dirty="0" smtClean="0"/>
              <a:t> for highlighting the failure of Louis and the Monarchy to deal with crisis prior to 1789. He is useful to show complexity. </a:t>
            </a:r>
          </a:p>
          <a:p>
            <a:endParaRPr lang="en-US" sz="2000" i="1" dirty="0"/>
          </a:p>
          <a:p>
            <a:r>
              <a:rPr lang="en-US" sz="2000" b="1" i="1" dirty="0" smtClean="0"/>
              <a:t>FURET</a:t>
            </a:r>
            <a:r>
              <a:rPr lang="en-US" sz="2000" i="1" dirty="0" smtClean="0"/>
              <a:t> – </a:t>
            </a:r>
            <a:r>
              <a:rPr lang="en-US" sz="2000" dirty="0" smtClean="0"/>
              <a:t>refutes the Marxist interpretation. He saw the revolution as an achievement for democracy, that was confused by its own violence.  </a:t>
            </a:r>
            <a:endParaRPr lang="en-US" sz="2000" i="1" dirty="0" smtClean="0"/>
          </a:p>
          <a:p>
            <a:endParaRPr lang="en-US" sz="2000" b="1" dirty="0" smtClean="0"/>
          </a:p>
          <a:p>
            <a:endParaRPr lang="en-US" sz="2000" b="1" dirty="0" smtClean="0"/>
          </a:p>
          <a:p>
            <a:endParaRPr lang="en-US" sz="2000" dirty="0" smtClean="0"/>
          </a:p>
        </p:txBody>
      </p:sp>
      <p:sp>
        <p:nvSpPr>
          <p:cNvPr id="2" name="TextBox 1"/>
          <p:cNvSpPr txBox="1"/>
          <p:nvPr/>
        </p:nvSpPr>
        <p:spPr>
          <a:xfrm>
            <a:off x="291784" y="154450"/>
            <a:ext cx="6762527" cy="615553"/>
          </a:xfrm>
          <a:prstGeom prst="rect">
            <a:avLst/>
          </a:prstGeom>
          <a:noFill/>
        </p:spPr>
        <p:txBody>
          <a:bodyPr wrap="square" rtlCol="0">
            <a:spAutoFit/>
          </a:bodyPr>
          <a:lstStyle/>
          <a:p>
            <a:r>
              <a:rPr lang="en-US" sz="3400" b="1" dirty="0" smtClean="0"/>
              <a:t>HISTORIOGRAPHY</a:t>
            </a:r>
            <a:endParaRPr lang="en-US" sz="3400" b="1" dirty="0"/>
          </a:p>
        </p:txBody>
      </p:sp>
    </p:spTree>
    <p:extLst>
      <p:ext uri="{BB962C8B-B14F-4D97-AF65-F5344CB8AC3E}">
        <p14:creationId xmlns:p14="http://schemas.microsoft.com/office/powerpoint/2010/main" val="329881403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1995</TotalTime>
  <Words>3886</Words>
  <Application>Microsoft Macintosh PowerPoint</Application>
  <PresentationFormat>On-screen Show (4:3)</PresentationFormat>
  <Paragraphs>448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69</cp:revision>
  <cp:lastPrinted>2015-10-22T21:54:14Z</cp:lastPrinted>
  <dcterms:created xsi:type="dcterms:W3CDTF">2013-10-21T07:49:37Z</dcterms:created>
  <dcterms:modified xsi:type="dcterms:W3CDTF">2015-10-22T22:59:06Z</dcterms:modified>
</cp:coreProperties>
</file>