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7"/>
  </p:handoutMasterIdLst>
  <p:sldIdLst>
    <p:sldId id="256" r:id="rId2"/>
    <p:sldId id="275" r:id="rId3"/>
    <p:sldId id="276" r:id="rId4"/>
    <p:sldId id="277" r:id="rId5"/>
    <p:sldId id="278" r:id="rId6"/>
    <p:sldId id="279" r:id="rId7"/>
    <p:sldId id="266" r:id="rId8"/>
    <p:sldId id="257" r:id="rId9"/>
    <p:sldId id="258" r:id="rId10"/>
    <p:sldId id="259" r:id="rId11"/>
    <p:sldId id="267" r:id="rId12"/>
    <p:sldId id="260" r:id="rId13"/>
    <p:sldId id="261" r:id="rId14"/>
    <p:sldId id="262" r:id="rId15"/>
    <p:sldId id="263" r:id="rId16"/>
    <p:sldId id="268" r:id="rId17"/>
    <p:sldId id="269" r:id="rId18"/>
    <p:sldId id="270" r:id="rId19"/>
    <p:sldId id="271" r:id="rId20"/>
    <p:sldId id="272" r:id="rId21"/>
    <p:sldId id="273" r:id="rId22"/>
    <p:sldId id="274" r:id="rId23"/>
    <p:sldId id="264" r:id="rId24"/>
    <p:sldId id="265" r:id="rId25"/>
    <p:sldId id="28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50" autoAdjust="0"/>
    <p:restoredTop sz="94660"/>
  </p:normalViewPr>
  <p:slideViewPr>
    <p:cSldViewPr snapToGrid="0">
      <p:cViewPr>
        <p:scale>
          <a:sx n="68" d="100"/>
          <a:sy n="68" d="100"/>
        </p:scale>
        <p:origin x="-1448" y="-6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F6CD50-FADF-9E40-9235-7982580869B1}" type="datetimeFigureOut">
              <a:rPr lang="en-US" smtClean="0"/>
              <a:t>11/03/15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F8B4EC-03E0-E344-AC08-BF50C9F14ACA}" type="slidenum">
              <a:rPr lang="en-US" smtClean="0"/>
              <a:t>‹#›</a:t>
            </a:fld>
            <a:endParaRPr lang="en-US"/>
          </a:p>
        </p:txBody>
      </p:sp>
    </p:spTree>
    <p:extLst>
      <p:ext uri="{BB962C8B-B14F-4D97-AF65-F5344CB8AC3E}">
        <p14:creationId xmlns:p14="http://schemas.microsoft.com/office/powerpoint/2010/main" val="386432145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60CAABD-54EC-4CA6-B431-E8170397A418}" type="datetimeFigureOut">
              <a:rPr lang="en-US" smtClean="0"/>
              <a:t>11/03/15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13F10-2E37-4AD6-8044-F5FBC06DFAD2}" type="slidenum">
              <a:rPr lang="en-US" smtClean="0"/>
              <a:t>‹#›</a:t>
            </a:fld>
            <a:endParaRPr lang="en-US"/>
          </a:p>
        </p:txBody>
      </p:sp>
    </p:spTree>
    <p:extLst>
      <p:ext uri="{BB962C8B-B14F-4D97-AF65-F5344CB8AC3E}">
        <p14:creationId xmlns:p14="http://schemas.microsoft.com/office/powerpoint/2010/main" val="385615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60CAABD-54EC-4CA6-B431-E8170397A418}" type="datetimeFigureOut">
              <a:rPr lang="en-US" smtClean="0"/>
              <a:t>11/03/15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513F10-2E37-4AD6-8044-F5FBC06DFAD2}" type="slidenum">
              <a:rPr lang="en-US" smtClean="0"/>
              <a:t>‹#›</a:t>
            </a:fld>
            <a:endParaRPr lang="en-US"/>
          </a:p>
        </p:txBody>
      </p:sp>
    </p:spTree>
    <p:extLst>
      <p:ext uri="{BB962C8B-B14F-4D97-AF65-F5344CB8AC3E}">
        <p14:creationId xmlns:p14="http://schemas.microsoft.com/office/powerpoint/2010/main" val="1144233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60CAABD-54EC-4CA6-B431-E8170397A418}" type="datetimeFigureOut">
              <a:rPr lang="en-US" smtClean="0"/>
              <a:t>11/03/15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513F10-2E37-4AD6-8044-F5FBC06DFAD2}" type="slidenum">
              <a:rPr lang="en-US" smtClean="0"/>
              <a:t>‹#›</a:t>
            </a:fld>
            <a:endParaRPr lang="en-US"/>
          </a:p>
        </p:txBody>
      </p:sp>
    </p:spTree>
    <p:extLst>
      <p:ext uri="{BB962C8B-B14F-4D97-AF65-F5344CB8AC3E}">
        <p14:creationId xmlns:p14="http://schemas.microsoft.com/office/powerpoint/2010/main" val="2614400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0CAABD-54EC-4CA6-B431-E8170397A418}" type="datetimeFigureOut">
              <a:rPr lang="en-US" smtClean="0"/>
              <a:t>11/03/15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13F10-2E37-4AD6-8044-F5FBC06DFAD2}" type="slidenum">
              <a:rPr lang="en-US" smtClean="0"/>
              <a:t>‹#›</a:t>
            </a:fld>
            <a:endParaRPr lang="en-US"/>
          </a:p>
        </p:txBody>
      </p:sp>
    </p:spTree>
    <p:extLst>
      <p:ext uri="{BB962C8B-B14F-4D97-AF65-F5344CB8AC3E}">
        <p14:creationId xmlns:p14="http://schemas.microsoft.com/office/powerpoint/2010/main" val="2025655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0CAABD-54EC-4CA6-B431-E8170397A418}" type="datetimeFigureOut">
              <a:rPr lang="en-US" smtClean="0"/>
              <a:t>11/03/15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13F10-2E37-4AD6-8044-F5FBC06DFAD2}" type="slidenum">
              <a:rPr lang="en-US" smtClean="0"/>
              <a:t>‹#›</a:t>
            </a:fld>
            <a:endParaRPr lang="en-US"/>
          </a:p>
        </p:txBody>
      </p:sp>
    </p:spTree>
    <p:extLst>
      <p:ext uri="{BB962C8B-B14F-4D97-AF65-F5344CB8AC3E}">
        <p14:creationId xmlns:p14="http://schemas.microsoft.com/office/powerpoint/2010/main" val="4121878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260CAABD-54EC-4CA6-B431-E8170397A418}" type="datetimeFigureOut">
              <a:rPr lang="en-US" smtClean="0"/>
              <a:t>11/03/15</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3A513F10-2E37-4AD6-8044-F5FBC06DFAD2}" type="slidenum">
              <a:rPr lang="en-US" smtClean="0"/>
              <a:t>‹#›</a:t>
            </a:fld>
            <a:endParaRPr lang="en-US"/>
          </a:p>
        </p:txBody>
      </p:sp>
    </p:spTree>
    <p:extLst>
      <p:ext uri="{BB962C8B-B14F-4D97-AF65-F5344CB8AC3E}">
        <p14:creationId xmlns:p14="http://schemas.microsoft.com/office/powerpoint/2010/main" val="1046583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260CAABD-54EC-4CA6-B431-E8170397A418}" type="datetimeFigureOut">
              <a:rPr lang="en-US" smtClean="0"/>
              <a:t>11/03/15</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3A513F10-2E37-4AD6-8044-F5FBC06DFAD2}" type="slidenum">
              <a:rPr lang="en-US" smtClean="0"/>
              <a:t>‹#›</a:t>
            </a:fld>
            <a:endParaRPr lang="en-US"/>
          </a:p>
        </p:txBody>
      </p:sp>
    </p:spTree>
    <p:extLst>
      <p:ext uri="{BB962C8B-B14F-4D97-AF65-F5344CB8AC3E}">
        <p14:creationId xmlns:p14="http://schemas.microsoft.com/office/powerpoint/2010/main" val="3821883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260CAABD-54EC-4CA6-B431-E8170397A418}" type="datetimeFigureOut">
              <a:rPr lang="en-US" smtClean="0"/>
              <a:t>11/03/15</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3A513F10-2E37-4AD6-8044-F5FBC06DFAD2}" type="slidenum">
              <a:rPr lang="en-US" smtClean="0"/>
              <a:t>‹#›</a:t>
            </a:fld>
            <a:endParaRPr lang="en-US"/>
          </a:p>
        </p:txBody>
      </p:sp>
    </p:spTree>
    <p:extLst>
      <p:ext uri="{BB962C8B-B14F-4D97-AF65-F5344CB8AC3E}">
        <p14:creationId xmlns:p14="http://schemas.microsoft.com/office/powerpoint/2010/main" val="2431789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60CAABD-54EC-4CA6-B431-E8170397A418}" type="datetimeFigureOut">
              <a:rPr lang="en-US" smtClean="0"/>
              <a:t>11/03/15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513F10-2E37-4AD6-8044-F5FBC06DFAD2}" type="slidenum">
              <a:rPr lang="en-US" smtClean="0"/>
              <a:t>‹#›</a:t>
            </a:fld>
            <a:endParaRPr lang="en-US"/>
          </a:p>
        </p:txBody>
      </p:sp>
    </p:spTree>
    <p:extLst>
      <p:ext uri="{BB962C8B-B14F-4D97-AF65-F5344CB8AC3E}">
        <p14:creationId xmlns:p14="http://schemas.microsoft.com/office/powerpoint/2010/main" val="4080128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260CAABD-54EC-4CA6-B431-E8170397A418}" type="datetimeFigureOut">
              <a:rPr lang="en-US" smtClean="0"/>
              <a:t>11/03/15</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3A513F10-2E37-4AD6-8044-F5FBC06DFAD2}" type="slidenum">
              <a:rPr lang="en-US" smtClean="0"/>
              <a:t>‹#›</a:t>
            </a:fld>
            <a:endParaRPr lang="en-US"/>
          </a:p>
        </p:txBody>
      </p:sp>
    </p:spTree>
    <p:extLst>
      <p:ext uri="{BB962C8B-B14F-4D97-AF65-F5344CB8AC3E}">
        <p14:creationId xmlns:p14="http://schemas.microsoft.com/office/powerpoint/2010/main" val="1315692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260CAABD-54EC-4CA6-B431-E8170397A418}" type="datetimeFigureOut">
              <a:rPr lang="en-US" smtClean="0"/>
              <a:t>11/03/15</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3A513F10-2E37-4AD6-8044-F5FBC06DFAD2}" type="slidenum">
              <a:rPr lang="en-US" smtClean="0"/>
              <a:t>‹#›</a:t>
            </a:fld>
            <a:endParaRPr lang="en-US"/>
          </a:p>
        </p:txBody>
      </p:sp>
    </p:spTree>
    <p:extLst>
      <p:ext uri="{BB962C8B-B14F-4D97-AF65-F5344CB8AC3E}">
        <p14:creationId xmlns:p14="http://schemas.microsoft.com/office/powerpoint/2010/main" val="334194018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260CAABD-54EC-4CA6-B431-E8170397A418}" type="datetimeFigureOut">
              <a:rPr lang="en-US" smtClean="0"/>
              <a:t>11/03/15</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3A513F10-2E37-4AD6-8044-F5FBC06DFAD2}" type="slidenum">
              <a:rPr lang="en-US" smtClean="0"/>
              <a:t>‹#›</a:t>
            </a:fld>
            <a:endParaRPr lang="en-US"/>
          </a:p>
        </p:txBody>
      </p:sp>
    </p:spTree>
    <p:extLst>
      <p:ext uri="{BB962C8B-B14F-4D97-AF65-F5344CB8AC3E}">
        <p14:creationId xmlns:p14="http://schemas.microsoft.com/office/powerpoint/2010/main" val="20660999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France – Historiography Revision</a:t>
            </a:r>
            <a:endParaRPr lang="en-US" dirty="0"/>
          </a:p>
        </p:txBody>
      </p:sp>
    </p:spTree>
    <p:extLst>
      <p:ext uri="{BB962C8B-B14F-4D97-AF65-F5344CB8AC3E}">
        <p14:creationId xmlns:p14="http://schemas.microsoft.com/office/powerpoint/2010/main" val="300269207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Assembly of Notables – Post Revisionist</a:t>
            </a:r>
            <a:endParaRPr lang="en-US" dirty="0"/>
          </a:p>
        </p:txBody>
      </p:sp>
      <p:sp>
        <p:nvSpPr>
          <p:cNvPr id="3" name="Content Placeholder 2"/>
          <p:cNvSpPr>
            <a:spLocks noGrp="1"/>
          </p:cNvSpPr>
          <p:nvPr>
            <p:ph idx="1"/>
          </p:nvPr>
        </p:nvSpPr>
        <p:spPr>
          <a:xfrm>
            <a:off x="3869268" y="270455"/>
            <a:ext cx="7837628" cy="6259133"/>
          </a:xfrm>
        </p:spPr>
        <p:txBody>
          <a:bodyPr>
            <a:normAutofit/>
          </a:bodyPr>
          <a:lstStyle/>
          <a:p>
            <a:r>
              <a:rPr lang="en-AU" sz="2400" dirty="0" smtClean="0"/>
              <a:t>David </a:t>
            </a:r>
            <a:r>
              <a:rPr lang="en-AU" sz="2400" dirty="0" err="1" smtClean="0"/>
              <a:t>Andress</a:t>
            </a:r>
            <a:r>
              <a:rPr lang="en-AU" sz="2400" dirty="0"/>
              <a:t> </a:t>
            </a:r>
            <a:r>
              <a:rPr lang="en-AU" sz="2400" dirty="0" smtClean="0"/>
              <a:t>(balanced view)</a:t>
            </a:r>
          </a:p>
          <a:p>
            <a:pPr lvl="1"/>
            <a:r>
              <a:rPr lang="en-AU" sz="2400" i="1" dirty="0" smtClean="0"/>
              <a:t>“Notables rejected methods of the past and the monarchies solutions with almost one voice.” </a:t>
            </a:r>
            <a:r>
              <a:rPr lang="en-AU" sz="2400" dirty="0" smtClean="0"/>
              <a:t>i.e. united.</a:t>
            </a:r>
          </a:p>
          <a:p>
            <a:pPr marL="502920" lvl="1" indent="0">
              <a:buNone/>
            </a:pPr>
            <a:endParaRPr lang="en-AU" sz="2400" dirty="0" smtClean="0"/>
          </a:p>
          <a:p>
            <a:pPr lvl="1"/>
            <a:r>
              <a:rPr lang="en-AU" sz="2400" i="1" dirty="0" smtClean="0"/>
              <a:t>“Notables were finding new ways of thinking.”</a:t>
            </a:r>
          </a:p>
          <a:p>
            <a:pPr marL="502920" lvl="1" indent="0">
              <a:buNone/>
            </a:pPr>
            <a:endParaRPr lang="en-AU" sz="2400" i="1" dirty="0" smtClean="0"/>
          </a:p>
          <a:p>
            <a:pPr lvl="1"/>
            <a:r>
              <a:rPr lang="en-AU" sz="2400" i="1" dirty="0" smtClean="0"/>
              <a:t>“They too were landowners”</a:t>
            </a:r>
          </a:p>
          <a:p>
            <a:pPr marL="502920" lvl="1" indent="0">
              <a:buNone/>
            </a:pPr>
            <a:endParaRPr lang="en-AU" sz="2400" i="1" dirty="0" smtClean="0"/>
          </a:p>
          <a:p>
            <a:pPr lvl="1"/>
            <a:r>
              <a:rPr lang="en-AU" sz="2400" i="1" dirty="0" smtClean="0"/>
              <a:t>“They appealed to ‘rights’ and ‘public opinion’ against ‘ministerial despotism’.</a:t>
            </a:r>
          </a:p>
          <a:p>
            <a:pPr marL="502920" lvl="1" indent="0">
              <a:buNone/>
            </a:pPr>
            <a:endParaRPr lang="en-US" sz="2400" i="1" dirty="0" smtClean="0"/>
          </a:p>
          <a:p>
            <a:pPr marL="457200" lvl="1" indent="0">
              <a:buNone/>
            </a:pPr>
            <a:r>
              <a:rPr lang="en-AU" sz="2400" i="1" dirty="0" smtClean="0"/>
              <a:t>However:</a:t>
            </a:r>
          </a:p>
          <a:p>
            <a:pPr lvl="1"/>
            <a:r>
              <a:rPr lang="en-AU" sz="2400" i="1" dirty="0" smtClean="0"/>
              <a:t>“They had no intention of renouncing the privileges of a corporate social order.”</a:t>
            </a:r>
          </a:p>
        </p:txBody>
      </p:sp>
    </p:spTree>
    <p:extLst>
      <p:ext uri="{BB962C8B-B14F-4D97-AF65-F5344CB8AC3E}">
        <p14:creationId xmlns:p14="http://schemas.microsoft.com/office/powerpoint/2010/main" val="158423177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CAHIERS</a:t>
            </a:r>
            <a:endParaRPr lang="en-US" dirty="0"/>
          </a:p>
        </p:txBody>
      </p:sp>
      <p:sp>
        <p:nvSpPr>
          <p:cNvPr id="3" name="Content Placeholder 2"/>
          <p:cNvSpPr>
            <a:spLocks noGrp="1"/>
          </p:cNvSpPr>
          <p:nvPr>
            <p:ph idx="1"/>
          </p:nvPr>
        </p:nvSpPr>
        <p:spPr/>
        <p:txBody>
          <a:bodyPr>
            <a:normAutofit/>
          </a:bodyPr>
          <a:lstStyle/>
          <a:p>
            <a:r>
              <a:rPr lang="en-AU" sz="3200" dirty="0" smtClean="0"/>
              <a:t>What is the debate?</a:t>
            </a:r>
            <a:endParaRPr lang="en-US" sz="3200" dirty="0"/>
          </a:p>
        </p:txBody>
      </p:sp>
    </p:spTree>
    <p:extLst>
      <p:ext uri="{BB962C8B-B14F-4D97-AF65-F5344CB8AC3E}">
        <p14:creationId xmlns:p14="http://schemas.microsoft.com/office/powerpoint/2010/main" val="247607028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Cahiers</a:t>
            </a:r>
            <a:endParaRPr lang="en-US" dirty="0"/>
          </a:p>
        </p:txBody>
      </p:sp>
      <p:sp>
        <p:nvSpPr>
          <p:cNvPr id="3" name="Content Placeholder 2"/>
          <p:cNvSpPr>
            <a:spLocks noGrp="1"/>
          </p:cNvSpPr>
          <p:nvPr>
            <p:ph idx="1"/>
          </p:nvPr>
        </p:nvSpPr>
        <p:spPr/>
        <p:txBody>
          <a:bodyPr/>
          <a:lstStyle/>
          <a:p>
            <a:r>
              <a:rPr lang="en-AU" sz="2800" dirty="0" smtClean="0"/>
              <a:t>F&amp;A: </a:t>
            </a:r>
            <a:r>
              <a:rPr lang="en-AU" sz="2800" i="1" dirty="0" smtClean="0"/>
              <a:t>“The cahiers of the Paris 3</a:t>
            </a:r>
            <a:r>
              <a:rPr lang="en-AU" sz="2800" i="1" baseline="30000" dirty="0" smtClean="0"/>
              <a:t>rd</a:t>
            </a:r>
            <a:r>
              <a:rPr lang="en-AU" sz="2800" i="1" dirty="0" smtClean="0"/>
              <a:t> Estate were radical, enlightened and revolutionary.”</a:t>
            </a:r>
          </a:p>
          <a:p>
            <a:pPr marL="0" indent="0">
              <a:buNone/>
            </a:pPr>
            <a:endParaRPr lang="en-AU" sz="2800" i="1" dirty="0" smtClean="0"/>
          </a:p>
          <a:p>
            <a:pPr lvl="1"/>
            <a:r>
              <a:rPr lang="en-AU" sz="2800" dirty="0" smtClean="0"/>
              <a:t>These followed closely the model cahier by the Society of Thirty. </a:t>
            </a:r>
          </a:p>
          <a:p>
            <a:pPr lvl="1"/>
            <a:endParaRPr lang="en-AU" dirty="0"/>
          </a:p>
          <a:p>
            <a:pPr marL="457200" lvl="1" indent="0">
              <a:buNone/>
            </a:pPr>
            <a:endParaRPr lang="en-US" dirty="0"/>
          </a:p>
        </p:txBody>
      </p:sp>
    </p:spTree>
    <p:extLst>
      <p:ext uri="{BB962C8B-B14F-4D97-AF65-F5344CB8AC3E}">
        <p14:creationId xmlns:p14="http://schemas.microsoft.com/office/powerpoint/2010/main" val="71365016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Cahiers - Marxist</a:t>
            </a:r>
            <a:endParaRPr lang="en-US" dirty="0"/>
          </a:p>
        </p:txBody>
      </p:sp>
      <p:sp>
        <p:nvSpPr>
          <p:cNvPr id="3" name="Content Placeholder 2"/>
          <p:cNvSpPr>
            <a:spLocks noGrp="1"/>
          </p:cNvSpPr>
          <p:nvPr>
            <p:ph idx="1"/>
          </p:nvPr>
        </p:nvSpPr>
        <p:spPr>
          <a:xfrm>
            <a:off x="3869268" y="864107"/>
            <a:ext cx="7315200" cy="5755633"/>
          </a:xfrm>
        </p:spPr>
        <p:txBody>
          <a:bodyPr>
            <a:normAutofit/>
          </a:bodyPr>
          <a:lstStyle/>
          <a:p>
            <a:r>
              <a:rPr lang="en-AU" sz="2800" dirty="0" smtClean="0"/>
              <a:t>Rude: </a:t>
            </a:r>
            <a:r>
              <a:rPr lang="en-AU" sz="2800" i="1" dirty="0" smtClean="0"/>
              <a:t>“The </a:t>
            </a:r>
            <a:r>
              <a:rPr lang="en-AU" sz="2800" i="1" dirty="0" err="1" smtClean="0"/>
              <a:t>Parlements</a:t>
            </a:r>
            <a:r>
              <a:rPr lang="en-AU" sz="2800" i="1" dirty="0" smtClean="0"/>
              <a:t> and upper clergy made a bid to extend their own power in the noble revolts of 1787-8.”</a:t>
            </a:r>
          </a:p>
          <a:p>
            <a:pPr marL="0" indent="0">
              <a:buNone/>
            </a:pPr>
            <a:endParaRPr lang="en-AU" sz="2800" i="1" dirty="0" smtClean="0"/>
          </a:p>
          <a:p>
            <a:r>
              <a:rPr lang="en-AU" sz="2800" i="1" dirty="0" smtClean="0"/>
              <a:t>“By 1789, the bourgeoisie and the common people were now the two main contenders.”</a:t>
            </a:r>
          </a:p>
          <a:p>
            <a:endParaRPr lang="en-AU" sz="2800" i="1" dirty="0"/>
          </a:p>
          <a:p>
            <a:r>
              <a:rPr lang="en-AU" sz="2800" i="1" dirty="0" err="1" smtClean="0"/>
              <a:t>Soboul</a:t>
            </a:r>
            <a:r>
              <a:rPr lang="en-AU" sz="2800" i="1" dirty="0" smtClean="0"/>
              <a:t>: “The bourgeoisie saw itself as representing the interest of all and carrying the burdens of the nation as a whole.”</a:t>
            </a:r>
          </a:p>
          <a:p>
            <a:pPr marL="0" indent="0">
              <a:buNone/>
            </a:pPr>
            <a:endParaRPr lang="en-AU" sz="2800" i="1" dirty="0" smtClean="0"/>
          </a:p>
          <a:p>
            <a:pPr lvl="1"/>
            <a:r>
              <a:rPr lang="en-AU" sz="2800" i="1" dirty="0" smtClean="0"/>
              <a:t>This was “thwarted by the aristocratic spirit.”</a:t>
            </a:r>
            <a:endParaRPr lang="en-US" sz="2800" i="1" dirty="0"/>
          </a:p>
        </p:txBody>
      </p:sp>
    </p:spTree>
    <p:extLst>
      <p:ext uri="{BB962C8B-B14F-4D97-AF65-F5344CB8AC3E}">
        <p14:creationId xmlns:p14="http://schemas.microsoft.com/office/powerpoint/2010/main" val="399583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Cahiers - Revisionist</a:t>
            </a:r>
            <a:endParaRPr lang="en-US" dirty="0"/>
          </a:p>
        </p:txBody>
      </p:sp>
      <p:sp>
        <p:nvSpPr>
          <p:cNvPr id="3" name="Content Placeholder 2"/>
          <p:cNvSpPr>
            <a:spLocks noGrp="1"/>
          </p:cNvSpPr>
          <p:nvPr>
            <p:ph idx="1"/>
          </p:nvPr>
        </p:nvSpPr>
        <p:spPr/>
        <p:txBody>
          <a:bodyPr>
            <a:normAutofit/>
          </a:bodyPr>
          <a:lstStyle/>
          <a:p>
            <a:r>
              <a:rPr lang="en-AU" sz="2800" dirty="0" err="1" smtClean="0"/>
              <a:t>Schama</a:t>
            </a:r>
            <a:r>
              <a:rPr lang="en-AU" sz="2800" dirty="0" smtClean="0"/>
              <a:t>: </a:t>
            </a:r>
            <a:r>
              <a:rPr lang="en-AU" sz="2800" i="1" dirty="0" smtClean="0"/>
              <a:t>“first revolutionaries… intent on doing away with much of the old structure of France.” </a:t>
            </a:r>
          </a:p>
          <a:p>
            <a:endParaRPr lang="en-AU" sz="2800" i="1" dirty="0"/>
          </a:p>
          <a:p>
            <a:r>
              <a:rPr lang="en-AU" sz="2800" dirty="0" smtClean="0"/>
              <a:t>Rees: </a:t>
            </a:r>
            <a:r>
              <a:rPr lang="en-AU" sz="2800" i="1" dirty="0" smtClean="0"/>
              <a:t>“282 cahiers of the nobility, 90 reflected liberal ideals. 89% were willing to forego financial privileges, 39% supported voting by head.”</a:t>
            </a:r>
          </a:p>
          <a:p>
            <a:pPr marL="0" indent="0">
              <a:buNone/>
            </a:pPr>
            <a:endParaRPr lang="en-AU" sz="2800" i="1" dirty="0" smtClean="0"/>
          </a:p>
          <a:p>
            <a:pPr lvl="1"/>
            <a:r>
              <a:rPr lang="en-AU" sz="2800" i="1" dirty="0" smtClean="0"/>
              <a:t>“Noble cahiers, in many cases, were more liberal than those of the Third Estate.” </a:t>
            </a:r>
            <a:endParaRPr lang="en-US" sz="2800" dirty="0"/>
          </a:p>
        </p:txBody>
      </p:sp>
    </p:spTree>
    <p:extLst>
      <p:ext uri="{BB962C8B-B14F-4D97-AF65-F5344CB8AC3E}">
        <p14:creationId xmlns:p14="http://schemas.microsoft.com/office/powerpoint/2010/main" val="244264767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Cahiers – Post Revisionist</a:t>
            </a:r>
            <a:endParaRPr lang="en-US" dirty="0"/>
          </a:p>
        </p:txBody>
      </p:sp>
      <p:sp>
        <p:nvSpPr>
          <p:cNvPr id="3" name="Content Placeholder 2"/>
          <p:cNvSpPr>
            <a:spLocks noGrp="1"/>
          </p:cNvSpPr>
          <p:nvPr>
            <p:ph idx="1"/>
          </p:nvPr>
        </p:nvSpPr>
        <p:spPr>
          <a:xfrm>
            <a:off x="3503053" y="231820"/>
            <a:ext cx="8435661" cy="6478073"/>
          </a:xfrm>
        </p:spPr>
        <p:txBody>
          <a:bodyPr>
            <a:normAutofit/>
          </a:bodyPr>
          <a:lstStyle/>
          <a:p>
            <a:r>
              <a:rPr lang="en-AU" sz="2400" dirty="0" smtClean="0"/>
              <a:t>Peter McPhee: claimed that for provincial nobles </a:t>
            </a:r>
            <a:r>
              <a:rPr lang="en-AU" sz="2400" i="1" dirty="0" smtClean="0"/>
              <a:t>“seigneurial rights and noble privileges were too important to be negotiable.”</a:t>
            </a:r>
          </a:p>
          <a:p>
            <a:endParaRPr lang="en-AU" sz="2400" i="1" dirty="0"/>
          </a:p>
          <a:p>
            <a:r>
              <a:rPr lang="en-AU" sz="2400" dirty="0" smtClean="0"/>
              <a:t>Peter Jones: The cahiers of the Third Estate are not necessarily reliable as they were sometimes “</a:t>
            </a:r>
            <a:r>
              <a:rPr lang="en-AU" sz="2400" i="1" dirty="0" smtClean="0"/>
              <a:t>brow beaten”. </a:t>
            </a:r>
          </a:p>
          <a:p>
            <a:endParaRPr lang="en-AU" sz="2400" i="1" dirty="0"/>
          </a:p>
          <a:p>
            <a:r>
              <a:rPr lang="en-AU" sz="2400" dirty="0" err="1" smtClean="0"/>
              <a:t>Markoff</a:t>
            </a:r>
            <a:r>
              <a:rPr lang="en-AU" sz="2400" dirty="0" smtClean="0"/>
              <a:t>: </a:t>
            </a:r>
            <a:r>
              <a:rPr lang="en-AU" sz="2400" i="1" dirty="0" smtClean="0"/>
              <a:t>“On issues of taxation, seigneurial rights and payments to the Church, the peasants were consistently the most radical. The nobles the least.”</a:t>
            </a:r>
          </a:p>
          <a:p>
            <a:endParaRPr lang="en-AU" sz="2400" i="1" dirty="0"/>
          </a:p>
          <a:p>
            <a:r>
              <a:rPr lang="en-AU" sz="2400" dirty="0" smtClean="0"/>
              <a:t>F&amp;A: </a:t>
            </a:r>
            <a:r>
              <a:rPr lang="en-AU" sz="2400" i="1" dirty="0" smtClean="0"/>
              <a:t>“The Society of Thirty’s goal was to design a new constitution for France based on principles of the Enlightenment.”</a:t>
            </a:r>
            <a:endParaRPr lang="en-US" sz="2400" dirty="0"/>
          </a:p>
        </p:txBody>
      </p:sp>
    </p:spTree>
    <p:extLst>
      <p:ext uri="{BB962C8B-B14F-4D97-AF65-F5344CB8AC3E}">
        <p14:creationId xmlns:p14="http://schemas.microsoft.com/office/powerpoint/2010/main" val="203465383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Enlightenment Historians</a:t>
            </a:r>
            <a:endParaRPr lang="en-AU" dirty="0"/>
          </a:p>
        </p:txBody>
      </p:sp>
      <p:sp>
        <p:nvSpPr>
          <p:cNvPr id="3" name="Content Placeholder 2"/>
          <p:cNvSpPr>
            <a:spLocks noGrp="1"/>
          </p:cNvSpPr>
          <p:nvPr>
            <p:ph idx="1"/>
          </p:nvPr>
        </p:nvSpPr>
        <p:spPr/>
        <p:txBody>
          <a:bodyPr>
            <a:normAutofit/>
          </a:bodyPr>
          <a:lstStyle/>
          <a:p>
            <a:r>
              <a:rPr lang="en-AU" sz="2400" dirty="0" smtClean="0"/>
              <a:t>Was the work of these writers a contributing factor in the outburst of revolutionary energy of 1788 and 1789? </a:t>
            </a:r>
          </a:p>
          <a:p>
            <a:endParaRPr lang="en-AU" sz="2400" dirty="0" smtClean="0"/>
          </a:p>
          <a:p>
            <a:r>
              <a:rPr lang="en-AU" sz="2400" dirty="0" smtClean="0"/>
              <a:t>How many people had read these works?</a:t>
            </a:r>
          </a:p>
        </p:txBody>
      </p:sp>
    </p:spTree>
    <p:extLst>
      <p:ext uri="{BB962C8B-B14F-4D97-AF65-F5344CB8AC3E}">
        <p14:creationId xmlns:p14="http://schemas.microsoft.com/office/powerpoint/2010/main" val="289668631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Enlightenment Historians</a:t>
            </a:r>
          </a:p>
        </p:txBody>
      </p:sp>
      <p:sp>
        <p:nvSpPr>
          <p:cNvPr id="3" name="Content Placeholder 2"/>
          <p:cNvSpPr>
            <a:spLocks noGrp="1"/>
          </p:cNvSpPr>
          <p:nvPr>
            <p:ph idx="1"/>
          </p:nvPr>
        </p:nvSpPr>
        <p:spPr/>
        <p:txBody>
          <a:bodyPr>
            <a:normAutofit/>
          </a:bodyPr>
          <a:lstStyle/>
          <a:p>
            <a:r>
              <a:rPr lang="en-AU" sz="2400" dirty="0" smtClean="0"/>
              <a:t>Doyle sees the reading classes as made up </a:t>
            </a:r>
            <a:r>
              <a:rPr lang="en-AU" sz="2400" i="1" dirty="0" smtClean="0"/>
              <a:t>“of nobles, clerics and bourgeoisie... Magistrates, lawyers, administrators and army officers.”</a:t>
            </a:r>
          </a:p>
          <a:p>
            <a:endParaRPr lang="en-AU" sz="2400" i="1" dirty="0" smtClean="0"/>
          </a:p>
          <a:p>
            <a:endParaRPr lang="en-AU" sz="2400" dirty="0"/>
          </a:p>
        </p:txBody>
      </p:sp>
    </p:spTree>
    <p:extLst>
      <p:ext uri="{BB962C8B-B14F-4D97-AF65-F5344CB8AC3E}">
        <p14:creationId xmlns:p14="http://schemas.microsoft.com/office/powerpoint/2010/main" val="294506577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Enlightenment Marxists</a:t>
            </a:r>
          </a:p>
        </p:txBody>
      </p:sp>
      <p:sp>
        <p:nvSpPr>
          <p:cNvPr id="3" name="Content Placeholder 2"/>
          <p:cNvSpPr>
            <a:spLocks noGrp="1"/>
          </p:cNvSpPr>
          <p:nvPr>
            <p:ph idx="1"/>
          </p:nvPr>
        </p:nvSpPr>
        <p:spPr/>
        <p:txBody>
          <a:bodyPr>
            <a:normAutofit/>
          </a:bodyPr>
          <a:lstStyle/>
          <a:p>
            <a:r>
              <a:rPr lang="en-AU" sz="2400" dirty="0" smtClean="0"/>
              <a:t>Rude and </a:t>
            </a:r>
            <a:r>
              <a:rPr lang="en-AU" sz="2400" dirty="0" err="1" smtClean="0"/>
              <a:t>Soboul</a:t>
            </a:r>
            <a:r>
              <a:rPr lang="en-AU" sz="2400" dirty="0" smtClean="0"/>
              <a:t>:</a:t>
            </a:r>
          </a:p>
          <a:p>
            <a:pPr lvl="1"/>
            <a:r>
              <a:rPr lang="en-AU" sz="2400" dirty="0" smtClean="0"/>
              <a:t>Rude: </a:t>
            </a:r>
            <a:r>
              <a:rPr lang="en-AU" sz="2400" i="1" dirty="0" smtClean="0"/>
              <a:t>“The ideas... were widely disseminated and were </a:t>
            </a:r>
            <a:r>
              <a:rPr lang="en-AU" sz="2400" i="1" dirty="0" err="1" smtClean="0"/>
              <a:t>absorded</a:t>
            </a:r>
            <a:r>
              <a:rPr lang="en-AU" sz="2400" i="1" dirty="0" smtClean="0"/>
              <a:t> by an eager reading public, both aristocratic and plebeian (common).  It had become fashionable, even among the clergy, to be </a:t>
            </a:r>
            <a:r>
              <a:rPr lang="en-AU" sz="2400" i="1" dirty="0" err="1" smtClean="0"/>
              <a:t>skeptical</a:t>
            </a:r>
            <a:r>
              <a:rPr lang="en-AU" sz="2400" i="1" dirty="0" smtClean="0"/>
              <a:t> and irreligious... Such terms as ‘citizen’, ‘nation’, ‘social contract’, ‘general will’, and ‘rights of man’ – were entering into a common political vocabulary.”</a:t>
            </a:r>
            <a:endParaRPr lang="en-AU" sz="2400" dirty="0"/>
          </a:p>
        </p:txBody>
      </p:sp>
    </p:spTree>
    <p:extLst>
      <p:ext uri="{BB962C8B-B14F-4D97-AF65-F5344CB8AC3E}">
        <p14:creationId xmlns:p14="http://schemas.microsoft.com/office/powerpoint/2010/main" val="203081365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Enlightenment Marxists</a:t>
            </a:r>
          </a:p>
        </p:txBody>
      </p:sp>
      <p:sp>
        <p:nvSpPr>
          <p:cNvPr id="3" name="Content Placeholder 2"/>
          <p:cNvSpPr>
            <a:spLocks noGrp="1"/>
          </p:cNvSpPr>
          <p:nvPr>
            <p:ph idx="1"/>
          </p:nvPr>
        </p:nvSpPr>
        <p:spPr/>
        <p:txBody>
          <a:bodyPr>
            <a:normAutofit/>
          </a:bodyPr>
          <a:lstStyle/>
          <a:p>
            <a:r>
              <a:rPr lang="en-AU" sz="2800" dirty="0" err="1" smtClean="0"/>
              <a:t>Soboul</a:t>
            </a:r>
            <a:r>
              <a:rPr lang="en-AU" sz="2800" dirty="0" smtClean="0"/>
              <a:t>, </a:t>
            </a:r>
            <a:r>
              <a:rPr lang="en-AU" sz="2800" i="1" dirty="0" smtClean="0"/>
              <a:t>“it undermined the ideological foundations of the established order and strengthened the bourgeoisie’s consciousness of itself as a class.”</a:t>
            </a:r>
            <a:endParaRPr lang="en-AU" sz="2800" dirty="0"/>
          </a:p>
        </p:txBody>
      </p:sp>
    </p:spTree>
    <p:extLst>
      <p:ext uri="{BB962C8B-B14F-4D97-AF65-F5344CB8AC3E}">
        <p14:creationId xmlns:p14="http://schemas.microsoft.com/office/powerpoint/2010/main" val="426306521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Causes of the Revolution</a:t>
            </a:r>
            <a:endParaRPr lang="en-US" dirty="0"/>
          </a:p>
        </p:txBody>
      </p:sp>
      <p:sp>
        <p:nvSpPr>
          <p:cNvPr id="3" name="Content Placeholder 2"/>
          <p:cNvSpPr>
            <a:spLocks noGrp="1"/>
          </p:cNvSpPr>
          <p:nvPr>
            <p:ph idx="1"/>
          </p:nvPr>
        </p:nvSpPr>
        <p:spPr/>
        <p:txBody>
          <a:bodyPr>
            <a:normAutofit/>
          </a:bodyPr>
          <a:lstStyle/>
          <a:p>
            <a:r>
              <a:rPr lang="en-AU" sz="4400" dirty="0" smtClean="0"/>
              <a:t>What is the debate?</a:t>
            </a:r>
            <a:endParaRPr lang="en-US" sz="4400" dirty="0"/>
          </a:p>
        </p:txBody>
      </p:sp>
    </p:spTree>
    <p:extLst>
      <p:ext uri="{BB962C8B-B14F-4D97-AF65-F5344CB8AC3E}">
        <p14:creationId xmlns:p14="http://schemas.microsoft.com/office/powerpoint/2010/main" val="296340170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Enlightenment Revisionist</a:t>
            </a:r>
          </a:p>
        </p:txBody>
      </p:sp>
      <p:sp>
        <p:nvSpPr>
          <p:cNvPr id="3" name="Content Placeholder 2"/>
          <p:cNvSpPr>
            <a:spLocks noGrp="1"/>
          </p:cNvSpPr>
          <p:nvPr>
            <p:ph idx="1"/>
          </p:nvPr>
        </p:nvSpPr>
        <p:spPr/>
        <p:txBody>
          <a:bodyPr>
            <a:normAutofit/>
          </a:bodyPr>
          <a:lstStyle/>
          <a:p>
            <a:r>
              <a:rPr lang="en-AU" sz="2800" dirty="0" err="1" smtClean="0"/>
              <a:t>Schama</a:t>
            </a:r>
            <a:r>
              <a:rPr lang="en-AU" sz="2800" dirty="0" smtClean="0"/>
              <a:t>: Lafayette bought back the ideas of </a:t>
            </a:r>
            <a:r>
              <a:rPr lang="en-AU" sz="2800" i="1" dirty="0" smtClean="0"/>
              <a:t>“Liberty, Equality and the pursuit of happiness”, </a:t>
            </a:r>
            <a:r>
              <a:rPr lang="en-AU" sz="2800" dirty="0" smtClean="0"/>
              <a:t>and made them the </a:t>
            </a:r>
            <a:r>
              <a:rPr lang="en-AU" sz="2800" i="1" dirty="0" smtClean="0"/>
              <a:t>“first revolutionaries.”</a:t>
            </a:r>
          </a:p>
          <a:p>
            <a:endParaRPr lang="en-AU" sz="2800" dirty="0" smtClean="0"/>
          </a:p>
          <a:p>
            <a:r>
              <a:rPr lang="en-AU" sz="2800" dirty="0" err="1" smtClean="0"/>
              <a:t>Darnton</a:t>
            </a:r>
            <a:r>
              <a:rPr lang="en-AU" sz="2800" dirty="0" smtClean="0"/>
              <a:t>: </a:t>
            </a:r>
            <a:r>
              <a:rPr lang="en-AU" sz="2800" i="1" dirty="0" smtClean="0"/>
              <a:t>“Pornographic literature undermined the royal family and the clergy.” </a:t>
            </a:r>
            <a:endParaRPr lang="en-AU" sz="2800" i="1" dirty="0"/>
          </a:p>
        </p:txBody>
      </p:sp>
    </p:spTree>
    <p:extLst>
      <p:ext uri="{BB962C8B-B14F-4D97-AF65-F5344CB8AC3E}">
        <p14:creationId xmlns:p14="http://schemas.microsoft.com/office/powerpoint/2010/main" val="242306546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Enlightenment Revisionist</a:t>
            </a:r>
          </a:p>
        </p:txBody>
      </p:sp>
      <p:sp>
        <p:nvSpPr>
          <p:cNvPr id="3" name="Content Placeholder 2"/>
          <p:cNvSpPr>
            <a:spLocks noGrp="1"/>
          </p:cNvSpPr>
          <p:nvPr>
            <p:ph idx="1"/>
          </p:nvPr>
        </p:nvSpPr>
        <p:spPr/>
        <p:txBody>
          <a:bodyPr>
            <a:normAutofit/>
          </a:bodyPr>
          <a:lstStyle/>
          <a:p>
            <a:r>
              <a:rPr lang="en-AU" sz="3200" dirty="0" err="1" smtClean="0"/>
              <a:t>Garrioch</a:t>
            </a:r>
            <a:r>
              <a:rPr lang="en-AU" sz="3200" dirty="0" smtClean="0"/>
              <a:t>: </a:t>
            </a:r>
            <a:r>
              <a:rPr lang="en-AU" sz="3200" i="1" dirty="0" smtClean="0"/>
              <a:t>“there was no Parisian </a:t>
            </a:r>
            <a:r>
              <a:rPr lang="en-AU" sz="3200" i="1" dirty="0" err="1" smtClean="0"/>
              <a:t>bourgeosisie</a:t>
            </a:r>
            <a:r>
              <a:rPr lang="en-AU" sz="3200" i="1" dirty="0" smtClean="0"/>
              <a:t> in the eighteenth century,” “bourgeois people did not define themselves as a class with similar interests and outlook.” </a:t>
            </a:r>
            <a:endParaRPr lang="en-AU" sz="3200" dirty="0"/>
          </a:p>
        </p:txBody>
      </p:sp>
    </p:spTree>
    <p:extLst>
      <p:ext uri="{BB962C8B-B14F-4D97-AF65-F5344CB8AC3E}">
        <p14:creationId xmlns:p14="http://schemas.microsoft.com/office/powerpoint/2010/main" val="114199222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Enlightenment Post </a:t>
            </a:r>
            <a:r>
              <a:rPr lang="en-AU" dirty="0" smtClean="0"/>
              <a:t>Revisionist</a:t>
            </a:r>
            <a:endParaRPr lang="en-AU" dirty="0"/>
          </a:p>
        </p:txBody>
      </p:sp>
      <p:sp>
        <p:nvSpPr>
          <p:cNvPr id="3" name="Content Placeholder 2"/>
          <p:cNvSpPr>
            <a:spLocks noGrp="1"/>
          </p:cNvSpPr>
          <p:nvPr>
            <p:ph idx="1"/>
          </p:nvPr>
        </p:nvSpPr>
        <p:spPr/>
        <p:txBody>
          <a:bodyPr>
            <a:normAutofit/>
          </a:bodyPr>
          <a:lstStyle/>
          <a:p>
            <a:r>
              <a:rPr lang="en-AU" sz="2400" dirty="0" smtClean="0"/>
              <a:t>Fenwick and Anderson: </a:t>
            </a:r>
          </a:p>
          <a:p>
            <a:pPr lvl="1"/>
            <a:r>
              <a:rPr lang="en-AU" sz="2400" i="1" dirty="0" smtClean="0"/>
              <a:t>“The works of </a:t>
            </a:r>
            <a:r>
              <a:rPr lang="en-AU" sz="2400" i="1" dirty="0" err="1" smtClean="0"/>
              <a:t>philosophes</a:t>
            </a:r>
            <a:r>
              <a:rPr lang="en-AU" sz="2400" i="1" dirty="0" smtClean="0"/>
              <a:t>, physiocrats, scientists, </a:t>
            </a:r>
            <a:r>
              <a:rPr lang="en-AU" sz="2400" i="1" dirty="0" err="1" smtClean="0"/>
              <a:t>scandelmongers</a:t>
            </a:r>
            <a:r>
              <a:rPr lang="en-AU" sz="2400" i="1" dirty="0" smtClean="0"/>
              <a:t> and pornographers gave birth to public opinion.”</a:t>
            </a:r>
          </a:p>
          <a:p>
            <a:endParaRPr lang="en-AU" sz="2400" i="1" dirty="0" smtClean="0"/>
          </a:p>
          <a:p>
            <a:pPr lvl="1"/>
            <a:r>
              <a:rPr lang="en-AU" sz="2400" i="1" dirty="0" smtClean="0"/>
              <a:t>“People became more aware of and concerned about the state of the nation, the ordering of society, the distribution of power, justice and injustice, and personal rights.” </a:t>
            </a:r>
            <a:endParaRPr lang="en-AU" sz="2400" dirty="0"/>
          </a:p>
        </p:txBody>
      </p:sp>
    </p:spTree>
    <p:extLst>
      <p:ext uri="{BB962C8B-B14F-4D97-AF65-F5344CB8AC3E}">
        <p14:creationId xmlns:p14="http://schemas.microsoft.com/office/powerpoint/2010/main" val="60752771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Great Fear - Marxist</a:t>
            </a:r>
            <a:endParaRPr lang="en-US" dirty="0"/>
          </a:p>
        </p:txBody>
      </p:sp>
      <p:sp>
        <p:nvSpPr>
          <p:cNvPr id="3" name="Content Placeholder 2"/>
          <p:cNvSpPr>
            <a:spLocks noGrp="1"/>
          </p:cNvSpPr>
          <p:nvPr>
            <p:ph idx="1"/>
          </p:nvPr>
        </p:nvSpPr>
        <p:spPr/>
        <p:txBody>
          <a:bodyPr>
            <a:normAutofit/>
          </a:bodyPr>
          <a:lstStyle/>
          <a:p>
            <a:r>
              <a:rPr lang="en-AU" sz="2800" dirty="0" smtClean="0"/>
              <a:t>Rude:</a:t>
            </a:r>
            <a:r>
              <a:rPr lang="en-AU" sz="2800" i="1" dirty="0" smtClean="0"/>
              <a:t> “states that </a:t>
            </a:r>
            <a:r>
              <a:rPr lang="en-AU" sz="2800" i="1" dirty="0"/>
              <a:t>the peasant riots compelled the Assembly to end feudal privileges</a:t>
            </a:r>
            <a:r>
              <a:rPr lang="en-AU" sz="2800" i="1" dirty="0" smtClean="0"/>
              <a:t>.”</a:t>
            </a:r>
          </a:p>
          <a:p>
            <a:endParaRPr lang="en-AU" sz="2800" i="1" dirty="0"/>
          </a:p>
          <a:p>
            <a:r>
              <a:rPr lang="en-AU" sz="2800" dirty="0" err="1" smtClean="0"/>
              <a:t>Soboul</a:t>
            </a:r>
            <a:r>
              <a:rPr lang="en-AU" sz="2800" dirty="0" smtClean="0"/>
              <a:t>: </a:t>
            </a:r>
            <a:r>
              <a:rPr lang="en-AU" sz="2800" i="1" dirty="0" smtClean="0"/>
              <a:t>argues </a:t>
            </a:r>
            <a:r>
              <a:rPr lang="en-AU" sz="2800" i="1" dirty="0"/>
              <a:t>that </a:t>
            </a:r>
            <a:r>
              <a:rPr lang="en-AU" sz="2800" i="1" dirty="0" smtClean="0"/>
              <a:t>“the </a:t>
            </a:r>
            <a:r>
              <a:rPr lang="en-AU" sz="2800" i="1" dirty="0"/>
              <a:t>bourgeois deputies, concerned about the chaos in the countryside and the precedent that might be set through attacks on property, urged liberal members of the Second Estate to renounce their privileges as an example to the conservative </a:t>
            </a:r>
            <a:r>
              <a:rPr lang="en-AU" sz="2800" i="1" dirty="0" smtClean="0"/>
              <a:t>nobles.”</a:t>
            </a:r>
            <a:endParaRPr lang="en-US" sz="2800" dirty="0"/>
          </a:p>
        </p:txBody>
      </p:sp>
    </p:spTree>
    <p:extLst>
      <p:ext uri="{BB962C8B-B14F-4D97-AF65-F5344CB8AC3E}">
        <p14:creationId xmlns:p14="http://schemas.microsoft.com/office/powerpoint/2010/main" val="155598115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Great Fear - Revisionist</a:t>
            </a:r>
            <a:endParaRPr lang="en-US" dirty="0"/>
          </a:p>
        </p:txBody>
      </p:sp>
      <p:sp>
        <p:nvSpPr>
          <p:cNvPr id="3" name="Content Placeholder 2"/>
          <p:cNvSpPr>
            <a:spLocks noGrp="1"/>
          </p:cNvSpPr>
          <p:nvPr>
            <p:ph idx="1"/>
          </p:nvPr>
        </p:nvSpPr>
        <p:spPr/>
        <p:txBody>
          <a:bodyPr>
            <a:normAutofit/>
          </a:bodyPr>
          <a:lstStyle/>
          <a:p>
            <a:r>
              <a:rPr lang="en-AU" sz="2800" dirty="0" err="1" smtClean="0"/>
              <a:t>Schama</a:t>
            </a:r>
            <a:r>
              <a:rPr lang="en-AU" sz="2800" dirty="0" smtClean="0"/>
              <a:t>: disagrees </a:t>
            </a:r>
            <a:r>
              <a:rPr lang="en-AU" sz="2800" dirty="0"/>
              <a:t>and argues that </a:t>
            </a:r>
            <a:r>
              <a:rPr lang="en-AU" sz="2800" i="1" dirty="0" smtClean="0"/>
              <a:t>“the </a:t>
            </a:r>
            <a:r>
              <a:rPr lang="en-AU" sz="2800" i="1" dirty="0"/>
              <a:t>nobility in France were actually citizen-nobles, imbued with patriotic liberty</a:t>
            </a:r>
            <a:r>
              <a:rPr lang="en-AU" sz="2800" i="1" dirty="0" smtClean="0"/>
              <a:t>.” </a:t>
            </a:r>
          </a:p>
          <a:p>
            <a:pPr marL="0" indent="0">
              <a:buNone/>
            </a:pPr>
            <a:endParaRPr lang="en-AU" sz="2800" i="1" dirty="0" smtClean="0"/>
          </a:p>
          <a:p>
            <a:r>
              <a:rPr lang="en-AU" sz="2800" i="1" dirty="0" smtClean="0"/>
              <a:t>“They </a:t>
            </a:r>
            <a:r>
              <a:rPr lang="en-AU" sz="2800" i="1" dirty="0"/>
              <a:t>were waiting for an opportunity to demonstrate their willingness to make sacrifices for the benefit of the nation, and the peasant uprisings provided just such a chance</a:t>
            </a:r>
            <a:r>
              <a:rPr lang="en-AU" sz="2800" i="1" dirty="0" smtClean="0"/>
              <a:t>.”</a:t>
            </a:r>
            <a:endParaRPr lang="en-US" sz="2800" i="1" dirty="0"/>
          </a:p>
        </p:txBody>
      </p:sp>
    </p:spTree>
    <p:extLst>
      <p:ext uri="{BB962C8B-B14F-4D97-AF65-F5344CB8AC3E}">
        <p14:creationId xmlns:p14="http://schemas.microsoft.com/office/powerpoint/2010/main" val="97284904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Great Fear – Post Revisionist</a:t>
            </a:r>
            <a:endParaRPr lang="en-US" dirty="0"/>
          </a:p>
        </p:txBody>
      </p:sp>
      <p:sp>
        <p:nvSpPr>
          <p:cNvPr id="3" name="Content Placeholder 2"/>
          <p:cNvSpPr>
            <a:spLocks noGrp="1"/>
          </p:cNvSpPr>
          <p:nvPr>
            <p:ph idx="1"/>
          </p:nvPr>
        </p:nvSpPr>
        <p:spPr/>
        <p:txBody>
          <a:bodyPr>
            <a:normAutofit/>
          </a:bodyPr>
          <a:lstStyle/>
          <a:p>
            <a:r>
              <a:rPr lang="en-AU" sz="2800" dirty="0" smtClean="0"/>
              <a:t>McPhee – “New of this unprecedented challenge to the might of the state and nobility reached a countryside in an explosive atmosphere of conflict, hope and fear.”</a:t>
            </a:r>
          </a:p>
          <a:p>
            <a:endParaRPr lang="en-AU" sz="2800" i="1" dirty="0"/>
          </a:p>
          <a:p>
            <a:r>
              <a:rPr lang="en-AU" sz="2800" i="1" dirty="0" smtClean="0"/>
              <a:t>“All over France, from Paris to the smallest hamlet, the summer and spring of 1789 was the occasion of a total and unprecedented collapse of centuries of royal state making.”</a:t>
            </a:r>
            <a:endParaRPr lang="en-US" sz="2800" i="1" dirty="0"/>
          </a:p>
        </p:txBody>
      </p:sp>
    </p:spTree>
    <p:extLst>
      <p:ext uri="{BB962C8B-B14F-4D97-AF65-F5344CB8AC3E}">
        <p14:creationId xmlns:p14="http://schemas.microsoft.com/office/powerpoint/2010/main" val="401431472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Causes of the Revolution - Marxist</a:t>
            </a:r>
            <a:endParaRPr lang="en-US" dirty="0"/>
          </a:p>
        </p:txBody>
      </p:sp>
      <p:sp>
        <p:nvSpPr>
          <p:cNvPr id="3" name="Content Placeholder 2"/>
          <p:cNvSpPr>
            <a:spLocks noGrp="1"/>
          </p:cNvSpPr>
          <p:nvPr>
            <p:ph idx="1"/>
          </p:nvPr>
        </p:nvSpPr>
        <p:spPr/>
        <p:txBody>
          <a:bodyPr>
            <a:normAutofit/>
          </a:bodyPr>
          <a:lstStyle/>
          <a:p>
            <a:r>
              <a:rPr lang="en-AU" sz="2400" b="1" dirty="0" smtClean="0"/>
              <a:t>Lefebvre and </a:t>
            </a:r>
            <a:r>
              <a:rPr lang="en-AU" sz="2400" b="1" dirty="0" err="1" smtClean="0"/>
              <a:t>Soboul</a:t>
            </a:r>
            <a:r>
              <a:rPr lang="en-AU" sz="2400" b="1" dirty="0" smtClean="0"/>
              <a:t>: </a:t>
            </a:r>
            <a:r>
              <a:rPr lang="en-AU" sz="2400" i="1" dirty="0" smtClean="0"/>
              <a:t>“The commercial and industrial bourgeoisie had been growing in importance in the 18</a:t>
            </a:r>
            <a:r>
              <a:rPr lang="en-AU" sz="2400" i="1" baseline="30000" dirty="0" smtClean="0"/>
              <a:t>th</a:t>
            </a:r>
            <a:r>
              <a:rPr lang="en-AU" sz="2400" i="1" dirty="0" smtClean="0"/>
              <a:t> Century and had become economically stronger than the nobility.” </a:t>
            </a:r>
          </a:p>
          <a:p>
            <a:pPr lvl="1"/>
            <a:r>
              <a:rPr lang="en-AU" sz="2400" i="1" dirty="0" smtClean="0"/>
              <a:t>“The bourgeoisie won the struggle because the monarchy became bankrupt because of cost of war in America.”</a:t>
            </a:r>
            <a:endParaRPr lang="en-US" sz="2400" i="1" dirty="0"/>
          </a:p>
        </p:txBody>
      </p:sp>
    </p:spTree>
    <p:extLst>
      <p:ext uri="{BB962C8B-B14F-4D97-AF65-F5344CB8AC3E}">
        <p14:creationId xmlns:p14="http://schemas.microsoft.com/office/powerpoint/2010/main" val="213678960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Causes of the Revolution - Revisionist</a:t>
            </a:r>
            <a:endParaRPr lang="en-US" dirty="0"/>
          </a:p>
        </p:txBody>
      </p:sp>
      <p:sp>
        <p:nvSpPr>
          <p:cNvPr id="3" name="Content Placeholder 2"/>
          <p:cNvSpPr>
            <a:spLocks noGrp="1"/>
          </p:cNvSpPr>
          <p:nvPr>
            <p:ph idx="1"/>
          </p:nvPr>
        </p:nvSpPr>
        <p:spPr/>
        <p:txBody>
          <a:bodyPr>
            <a:normAutofit/>
          </a:bodyPr>
          <a:lstStyle/>
          <a:p>
            <a:r>
              <a:rPr lang="en-AU" sz="2800" b="1" u="sng" dirty="0" err="1" smtClean="0"/>
              <a:t>Furet</a:t>
            </a:r>
            <a:r>
              <a:rPr lang="en-AU" sz="2800" dirty="0" smtClean="0"/>
              <a:t>: </a:t>
            </a:r>
            <a:r>
              <a:rPr lang="en-AU" sz="2800" i="1" dirty="0" smtClean="0"/>
              <a:t>“the driving force for change was the advanced democratic ideas of the Enlightenment philosophes such as Rousseau.” </a:t>
            </a:r>
          </a:p>
          <a:p>
            <a:endParaRPr lang="en-AU" sz="2800" i="1" dirty="0"/>
          </a:p>
          <a:p>
            <a:r>
              <a:rPr lang="en-AU" sz="2800" b="1" u="sng" dirty="0" err="1" smtClean="0"/>
              <a:t>Shennan</a:t>
            </a:r>
            <a:r>
              <a:rPr lang="en-AU" sz="2800" dirty="0" smtClean="0"/>
              <a:t>: “</a:t>
            </a:r>
            <a:r>
              <a:rPr lang="en-AU" sz="2800" i="1" dirty="0" smtClean="0"/>
              <a:t>Finance problems due to the American War of Independence, compounded by bad harvest, resulting in steep increases in the price of bread. Combined with the conservative nature of the social and political order.” </a:t>
            </a:r>
            <a:endParaRPr lang="en-US" sz="2800" i="1" dirty="0"/>
          </a:p>
        </p:txBody>
      </p:sp>
    </p:spTree>
    <p:extLst>
      <p:ext uri="{BB962C8B-B14F-4D97-AF65-F5344CB8AC3E}">
        <p14:creationId xmlns:p14="http://schemas.microsoft.com/office/powerpoint/2010/main" val="418911005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Bastille </a:t>
            </a:r>
            <a:endParaRPr lang="en-US" dirty="0"/>
          </a:p>
        </p:txBody>
      </p:sp>
      <p:sp>
        <p:nvSpPr>
          <p:cNvPr id="3" name="Content Placeholder 2"/>
          <p:cNvSpPr>
            <a:spLocks noGrp="1"/>
          </p:cNvSpPr>
          <p:nvPr>
            <p:ph idx="1"/>
          </p:nvPr>
        </p:nvSpPr>
        <p:spPr/>
        <p:txBody>
          <a:bodyPr>
            <a:normAutofit/>
          </a:bodyPr>
          <a:lstStyle/>
          <a:p>
            <a:r>
              <a:rPr lang="en-AU" sz="2400" b="1" u="sng" dirty="0" smtClean="0"/>
              <a:t>Bradbury</a:t>
            </a:r>
            <a:r>
              <a:rPr lang="en-AU" sz="2400" dirty="0" smtClean="0"/>
              <a:t>: </a:t>
            </a:r>
            <a:r>
              <a:rPr lang="en-AU" sz="2400" i="1" dirty="0" smtClean="0"/>
              <a:t>“When the population saw that the government could be successfully defied, the power of that government was broken.”</a:t>
            </a:r>
          </a:p>
          <a:p>
            <a:endParaRPr lang="en-AU" sz="2400" i="1" dirty="0"/>
          </a:p>
          <a:p>
            <a:r>
              <a:rPr lang="en-AU" sz="2400" b="1" u="sng" dirty="0" smtClean="0"/>
              <a:t>Fisher</a:t>
            </a:r>
            <a:r>
              <a:rPr lang="en-AU" sz="2400" i="1" dirty="0" smtClean="0"/>
              <a:t>: “A political masterpiece and conspiracy by capitalists like </a:t>
            </a:r>
            <a:r>
              <a:rPr lang="en-AU" sz="2400" i="1" dirty="0" err="1" smtClean="0"/>
              <a:t>duc</a:t>
            </a:r>
            <a:r>
              <a:rPr lang="en-AU" sz="2400" i="1" dirty="0" smtClean="0"/>
              <a:t> </a:t>
            </a:r>
            <a:r>
              <a:rPr lang="en-AU" sz="2400" i="1" dirty="0" err="1" smtClean="0"/>
              <a:t>d’Orleans</a:t>
            </a:r>
            <a:r>
              <a:rPr lang="en-AU" sz="2400" i="1" dirty="0" smtClean="0"/>
              <a:t>… hailed throughout Europe as the end of secretive tyranny… heralded the dawn of a new age.”</a:t>
            </a:r>
          </a:p>
          <a:p>
            <a:endParaRPr lang="en-AU" sz="2400" i="1" dirty="0"/>
          </a:p>
        </p:txBody>
      </p:sp>
    </p:spTree>
    <p:extLst>
      <p:ext uri="{BB962C8B-B14F-4D97-AF65-F5344CB8AC3E}">
        <p14:creationId xmlns:p14="http://schemas.microsoft.com/office/powerpoint/2010/main" val="118094302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Bastille</a:t>
            </a:r>
            <a:endParaRPr lang="en-US" dirty="0"/>
          </a:p>
        </p:txBody>
      </p:sp>
      <p:sp>
        <p:nvSpPr>
          <p:cNvPr id="3" name="Content Placeholder 2"/>
          <p:cNvSpPr>
            <a:spLocks noGrp="1"/>
          </p:cNvSpPr>
          <p:nvPr>
            <p:ph idx="1"/>
          </p:nvPr>
        </p:nvSpPr>
        <p:spPr>
          <a:xfrm>
            <a:off x="3869268" y="864108"/>
            <a:ext cx="7902022" cy="5120640"/>
          </a:xfrm>
        </p:spPr>
        <p:txBody>
          <a:bodyPr>
            <a:normAutofit/>
          </a:bodyPr>
          <a:lstStyle/>
          <a:p>
            <a:r>
              <a:rPr lang="en-AU" sz="2400" b="1" u="sng" dirty="0" err="1" smtClean="0"/>
              <a:t>Godechot</a:t>
            </a:r>
            <a:r>
              <a:rPr lang="en-AU" sz="2400" dirty="0" smtClean="0"/>
              <a:t>: </a:t>
            </a:r>
            <a:r>
              <a:rPr lang="en-AU" sz="2400" i="1" dirty="0" smtClean="0"/>
              <a:t>“14 July represents the peak of a much wider revolutionary movement, and spread to most of the towns and villages with extraordinary swiftness.”</a:t>
            </a:r>
          </a:p>
          <a:p>
            <a:endParaRPr lang="en-AU" sz="2400" i="1" dirty="0"/>
          </a:p>
          <a:p>
            <a:r>
              <a:rPr lang="en-AU" sz="2400" b="1" u="sng" dirty="0" smtClean="0"/>
              <a:t>Doyle</a:t>
            </a:r>
            <a:r>
              <a:rPr lang="en-AU" sz="2400" i="1" dirty="0" smtClean="0"/>
              <a:t>: “For four weeks the monarchy schemed and plotted to reverse the achievements of the National Assembly.  Ultimately they were foiled by a wave of popular support for the stand taken by the Third Estate.”</a:t>
            </a:r>
          </a:p>
          <a:p>
            <a:pPr marL="0" indent="0">
              <a:buNone/>
            </a:pPr>
            <a:endParaRPr lang="en-AU" sz="2400" i="1" dirty="0" smtClean="0"/>
          </a:p>
          <a:p>
            <a:pPr lvl="1"/>
            <a:r>
              <a:rPr lang="en-AU" sz="2200" i="1" dirty="0" smtClean="0"/>
              <a:t>“Louis XVI drew back, leaving the people of Paris convinced that they alone had saved the National Assembly.  From that moment on events in Paris would largely dictate the course and shape of the revolution.” </a:t>
            </a:r>
            <a:endParaRPr lang="en-US" sz="2200" i="1" dirty="0"/>
          </a:p>
        </p:txBody>
      </p:sp>
    </p:spTree>
    <p:extLst>
      <p:ext uri="{BB962C8B-B14F-4D97-AF65-F5344CB8AC3E}">
        <p14:creationId xmlns:p14="http://schemas.microsoft.com/office/powerpoint/2010/main" val="334291207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ASSEMBLY OF NOTABLES</a:t>
            </a:r>
            <a:endParaRPr lang="en-US" dirty="0"/>
          </a:p>
        </p:txBody>
      </p:sp>
      <p:sp>
        <p:nvSpPr>
          <p:cNvPr id="3" name="Content Placeholder 2"/>
          <p:cNvSpPr>
            <a:spLocks noGrp="1"/>
          </p:cNvSpPr>
          <p:nvPr>
            <p:ph idx="1"/>
          </p:nvPr>
        </p:nvSpPr>
        <p:spPr/>
        <p:txBody>
          <a:bodyPr>
            <a:normAutofit/>
          </a:bodyPr>
          <a:lstStyle/>
          <a:p>
            <a:r>
              <a:rPr lang="en-AU" sz="4400" dirty="0" smtClean="0"/>
              <a:t>What is the debate?</a:t>
            </a:r>
            <a:endParaRPr lang="en-US" sz="4400" dirty="0"/>
          </a:p>
        </p:txBody>
      </p:sp>
    </p:spTree>
    <p:extLst>
      <p:ext uri="{BB962C8B-B14F-4D97-AF65-F5344CB8AC3E}">
        <p14:creationId xmlns:p14="http://schemas.microsoft.com/office/powerpoint/2010/main" val="30799681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2548944" cy="5881128"/>
          </a:xfrm>
        </p:spPr>
        <p:txBody>
          <a:bodyPr/>
          <a:lstStyle/>
          <a:p>
            <a:r>
              <a:rPr lang="en-AU" dirty="0" smtClean="0"/>
              <a:t>Assembly of Notables - Marxist</a:t>
            </a:r>
            <a:endParaRPr lang="en-US" dirty="0"/>
          </a:p>
        </p:txBody>
      </p:sp>
      <p:sp>
        <p:nvSpPr>
          <p:cNvPr id="3" name="Content Placeholder 2"/>
          <p:cNvSpPr>
            <a:spLocks noGrp="1"/>
          </p:cNvSpPr>
          <p:nvPr>
            <p:ph idx="1"/>
          </p:nvPr>
        </p:nvSpPr>
        <p:spPr>
          <a:xfrm>
            <a:off x="3387144" y="0"/>
            <a:ext cx="7966656" cy="6735651"/>
          </a:xfrm>
        </p:spPr>
        <p:txBody>
          <a:bodyPr>
            <a:normAutofit/>
          </a:bodyPr>
          <a:lstStyle/>
          <a:p>
            <a:r>
              <a:rPr lang="en-AU" dirty="0" smtClean="0"/>
              <a:t>Rude and </a:t>
            </a:r>
            <a:r>
              <a:rPr lang="en-AU" dirty="0" err="1" smtClean="0"/>
              <a:t>Soboul</a:t>
            </a:r>
            <a:r>
              <a:rPr lang="en-AU" dirty="0" smtClean="0"/>
              <a:t>:</a:t>
            </a:r>
          </a:p>
          <a:p>
            <a:pPr lvl="1"/>
            <a:r>
              <a:rPr lang="en-AU" sz="2000" dirty="0" smtClean="0"/>
              <a:t>The clergy and nobles had most of the wealth and power.  Therefore, they believe the Notables main purpose was to </a:t>
            </a:r>
            <a:r>
              <a:rPr lang="en-AU" sz="2000" i="1" u="sng" dirty="0" smtClean="0"/>
              <a:t>“defend their own privileges”.</a:t>
            </a:r>
          </a:p>
          <a:p>
            <a:pPr lvl="1"/>
            <a:endParaRPr lang="en-AU" sz="2000" i="1" u="sng" dirty="0"/>
          </a:p>
          <a:p>
            <a:pPr lvl="1"/>
            <a:r>
              <a:rPr lang="en-AU" sz="2000" dirty="0" smtClean="0"/>
              <a:t>The stalemate between the nobility and monarchy paralysed the government, leading to revolution.</a:t>
            </a:r>
          </a:p>
          <a:p>
            <a:pPr lvl="1"/>
            <a:endParaRPr lang="en-AU" sz="2000" dirty="0"/>
          </a:p>
          <a:p>
            <a:pPr lvl="1"/>
            <a:r>
              <a:rPr lang="en-AU" sz="2000" dirty="0" err="1" smtClean="0"/>
              <a:t>Soboul</a:t>
            </a:r>
            <a:r>
              <a:rPr lang="en-AU" sz="2000" dirty="0" smtClean="0"/>
              <a:t>: </a:t>
            </a:r>
          </a:p>
          <a:p>
            <a:pPr lvl="2"/>
            <a:r>
              <a:rPr lang="en-AU" sz="2000" i="1" dirty="0" smtClean="0"/>
              <a:t>“The bourgeoisie… now took over.”</a:t>
            </a:r>
          </a:p>
          <a:p>
            <a:pPr lvl="2"/>
            <a:r>
              <a:rPr lang="en-AU" sz="2000" i="1" dirty="0" smtClean="0"/>
              <a:t>“… to destroy aristocratic privilege… and establish legal and civic equality.” </a:t>
            </a:r>
          </a:p>
          <a:p>
            <a:pPr lvl="2"/>
            <a:r>
              <a:rPr lang="en-AU" sz="2000" i="1" dirty="0" smtClean="0"/>
              <a:t>“They intended to stay with in the law, but was carried forward by the pressure of the masses, the real motive force behind the revolution…”</a:t>
            </a:r>
          </a:p>
          <a:p>
            <a:pPr marL="914400" lvl="2" indent="0">
              <a:buNone/>
            </a:pPr>
            <a:endParaRPr lang="en-AU" sz="2000" i="1" dirty="0" smtClean="0"/>
          </a:p>
          <a:p>
            <a:pPr lvl="1"/>
            <a:r>
              <a:rPr lang="en-AU" sz="2000" dirty="0" smtClean="0"/>
              <a:t>Rude:</a:t>
            </a:r>
          </a:p>
          <a:p>
            <a:pPr lvl="2"/>
            <a:r>
              <a:rPr lang="en-AU" sz="2000" i="1" dirty="0" smtClean="0"/>
              <a:t>“The Notables refused to endorse ministerial reforms because their own cherished fiscal immunities were threatened.” </a:t>
            </a:r>
            <a:endParaRPr lang="en-AU" sz="2000" i="1" dirty="0"/>
          </a:p>
        </p:txBody>
      </p:sp>
    </p:spTree>
    <p:extLst>
      <p:ext uri="{BB962C8B-B14F-4D97-AF65-F5344CB8AC3E}">
        <p14:creationId xmlns:p14="http://schemas.microsoft.com/office/powerpoint/2010/main" val="288758023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Assembly of Notables - Revisionist</a:t>
            </a:r>
            <a:endParaRPr lang="en-US" dirty="0"/>
          </a:p>
        </p:txBody>
      </p:sp>
      <p:sp>
        <p:nvSpPr>
          <p:cNvPr id="3" name="Content Placeholder 2"/>
          <p:cNvSpPr>
            <a:spLocks noGrp="1"/>
          </p:cNvSpPr>
          <p:nvPr>
            <p:ph idx="1"/>
          </p:nvPr>
        </p:nvSpPr>
        <p:spPr/>
        <p:txBody>
          <a:bodyPr>
            <a:normAutofit/>
          </a:bodyPr>
          <a:lstStyle/>
          <a:p>
            <a:r>
              <a:rPr lang="en-AU" sz="2400" dirty="0" smtClean="0"/>
              <a:t>Simon </a:t>
            </a:r>
            <a:r>
              <a:rPr lang="en-AU" sz="2400" dirty="0" err="1" smtClean="0"/>
              <a:t>Schama</a:t>
            </a:r>
            <a:r>
              <a:rPr lang="en-AU" sz="2400" dirty="0" smtClean="0"/>
              <a:t>: </a:t>
            </a:r>
          </a:p>
          <a:p>
            <a:pPr lvl="1"/>
            <a:r>
              <a:rPr lang="en-AU" sz="2400" i="1" dirty="0" smtClean="0"/>
              <a:t>The Notables were “the first revolutionaries”… that:</a:t>
            </a:r>
          </a:p>
          <a:p>
            <a:pPr marL="914400" lvl="2" indent="0">
              <a:buNone/>
            </a:pPr>
            <a:r>
              <a:rPr lang="en-AU" sz="2400" i="1" dirty="0" smtClean="0"/>
              <a:t>1. “accepted financial equality”. </a:t>
            </a:r>
          </a:p>
          <a:p>
            <a:pPr marL="914400" lvl="2" indent="0">
              <a:buNone/>
            </a:pPr>
            <a:endParaRPr lang="en-AU" sz="2400" i="1" dirty="0" smtClean="0"/>
          </a:p>
          <a:p>
            <a:pPr marL="914400" lvl="2" indent="0">
              <a:buNone/>
            </a:pPr>
            <a:r>
              <a:rPr lang="en-AU" sz="2400" i="1" dirty="0" smtClean="0"/>
              <a:t>2. “as landowners and businessman sensed the redundancy of privilege”. </a:t>
            </a:r>
          </a:p>
          <a:p>
            <a:pPr marL="914400" lvl="2" indent="0">
              <a:buNone/>
            </a:pPr>
            <a:endParaRPr lang="en-AU" sz="2400" i="1" dirty="0" smtClean="0"/>
          </a:p>
          <a:p>
            <a:pPr marL="914400" lvl="2" indent="0">
              <a:buNone/>
            </a:pPr>
            <a:r>
              <a:rPr lang="en-AU" sz="2400" i="1" dirty="0" smtClean="0"/>
              <a:t>3. “matched </a:t>
            </a:r>
            <a:r>
              <a:rPr lang="en-AU" sz="2400" i="1" dirty="0" err="1" smtClean="0"/>
              <a:t>Calonne’s</a:t>
            </a:r>
            <a:r>
              <a:rPr lang="en-AU" sz="2400" i="1" dirty="0" smtClean="0"/>
              <a:t> radicalism… and in many cases advanced beyond him.”</a:t>
            </a:r>
            <a:endParaRPr lang="en-AU" sz="2400" i="1" dirty="0"/>
          </a:p>
          <a:p>
            <a:pPr marL="457200" lvl="1" indent="0">
              <a:buNone/>
            </a:pPr>
            <a:r>
              <a:rPr lang="en-AU" sz="2400" i="1" dirty="0" smtClean="0"/>
              <a:t>  </a:t>
            </a:r>
            <a:endParaRPr lang="en-US" sz="2400" i="1" dirty="0"/>
          </a:p>
        </p:txBody>
      </p:sp>
    </p:spTree>
    <p:extLst>
      <p:ext uri="{BB962C8B-B14F-4D97-AF65-F5344CB8AC3E}">
        <p14:creationId xmlns:p14="http://schemas.microsoft.com/office/powerpoint/2010/main" val="368634474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Frame</Template>
  <TotalTime>1929</TotalTime>
  <Words>1395</Words>
  <Application>Microsoft Macintosh PowerPoint</Application>
  <PresentationFormat>Custom</PresentationFormat>
  <Paragraphs>118</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Frame</vt:lpstr>
      <vt:lpstr>France – Historiography Revision</vt:lpstr>
      <vt:lpstr>Causes of the Revolution</vt:lpstr>
      <vt:lpstr>Causes of the Revolution - Marxist</vt:lpstr>
      <vt:lpstr>Causes of the Revolution - Revisionist</vt:lpstr>
      <vt:lpstr>Bastille </vt:lpstr>
      <vt:lpstr>Bastille</vt:lpstr>
      <vt:lpstr>ASSEMBLY OF NOTABLES</vt:lpstr>
      <vt:lpstr>Assembly of Notables - Marxist</vt:lpstr>
      <vt:lpstr>Assembly of Notables - Revisionist</vt:lpstr>
      <vt:lpstr>Assembly of Notables – Post Revisionist</vt:lpstr>
      <vt:lpstr>CAHIERS</vt:lpstr>
      <vt:lpstr>Cahiers</vt:lpstr>
      <vt:lpstr>Cahiers - Marxist</vt:lpstr>
      <vt:lpstr>Cahiers - Revisionist</vt:lpstr>
      <vt:lpstr>Cahiers – Post Revisionist</vt:lpstr>
      <vt:lpstr>Enlightenment Historians</vt:lpstr>
      <vt:lpstr>Enlightenment Historians</vt:lpstr>
      <vt:lpstr>Enlightenment Marxists</vt:lpstr>
      <vt:lpstr>Enlightenment Marxists</vt:lpstr>
      <vt:lpstr>Enlightenment Revisionist</vt:lpstr>
      <vt:lpstr>Enlightenment Revisionist</vt:lpstr>
      <vt:lpstr>Enlightenment Post Revisionist</vt:lpstr>
      <vt:lpstr>Great Fear - Marxist</vt:lpstr>
      <vt:lpstr>Great Fear - Revisionist</vt:lpstr>
      <vt:lpstr>Great Fear – Post Revisionist</vt:lpstr>
    </vt:vector>
  </TitlesOfParts>
  <Company>DEECD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Brett Younger</dc:creator>
  <cp:lastModifiedBy>Microsoft Office User</cp:lastModifiedBy>
  <cp:revision>33</cp:revision>
  <cp:lastPrinted>2015-03-09T21:30:37Z</cp:lastPrinted>
  <dcterms:created xsi:type="dcterms:W3CDTF">2014-11-06T01:06:28Z</dcterms:created>
  <dcterms:modified xsi:type="dcterms:W3CDTF">2015-03-11T03:45:41Z</dcterms:modified>
</cp:coreProperties>
</file>